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3.xml" ContentType="application/vnd.openxmlformats-officedocument.customXml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4.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9" r:id="rId1"/>
  </p:sldMasterIdLst>
  <p:sldIdLst>
    <p:sldId id="256" r:id="rId2"/>
    <p:sldId id="273" r:id="rId3"/>
    <p:sldId id="269" r:id="rId4"/>
    <p:sldId id="285" r:id="rId5"/>
    <p:sldId id="286" r:id="rId6"/>
    <p:sldId id="275" r:id="rId7"/>
    <p:sldId id="274" r:id="rId8"/>
    <p:sldId id="287" r:id="rId9"/>
    <p:sldId id="257" r:id="rId10"/>
    <p:sldId id="270" r:id="rId11"/>
    <p:sldId id="267" r:id="rId12"/>
    <p:sldId id="271" r:id="rId13"/>
    <p:sldId id="258" r:id="rId14"/>
    <p:sldId id="272" r:id="rId15"/>
    <p:sldId id="259" r:id="rId16"/>
    <p:sldId id="276" r:id="rId17"/>
    <p:sldId id="260" r:id="rId18"/>
    <p:sldId id="277" r:id="rId19"/>
    <p:sldId id="261" r:id="rId20"/>
    <p:sldId id="278" r:id="rId21"/>
    <p:sldId id="262" r:id="rId22"/>
    <p:sldId id="279" r:id="rId23"/>
    <p:sldId id="263" r:id="rId24"/>
    <p:sldId id="280" r:id="rId25"/>
    <p:sldId id="264" r:id="rId26"/>
    <p:sldId id="281" r:id="rId27"/>
    <p:sldId id="265" r:id="rId28"/>
    <p:sldId id="282" r:id="rId29"/>
    <p:sldId id="288" r:id="rId30"/>
    <p:sldId id="283" r:id="rId31"/>
    <p:sldId id="268" r:id="rId3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243"/>
    <p:restoredTop sz="95946"/>
  </p:normalViewPr>
  <p:slideViewPr>
    <p:cSldViewPr snapToGrid="0" snapToObjects="1">
      <p:cViewPr varScale="1">
        <p:scale>
          <a:sx n="111" d="100"/>
          <a:sy n="111" d="100"/>
        </p:scale>
        <p:origin x="97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customXml" Target="../customXml/item3.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38"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customXml" Target="../customXml/item1.xml"/><Relationship Id="rId40" Type="http://schemas.openxmlformats.org/officeDocument/2006/relationships/customXml" Target="../customXml/item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fr-FR"/>
              <a:t>Modifiez le style du titre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4134636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Modifier les styles du texte du masque
Deuxième niveau
Troisième niveau
Quatrième niveau
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41457777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fr-FR"/>
              <a:t>Modifiez le style du titre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
Deuxième niveau
Troisième niveau
Quatrième niveau
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2350446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Modifier les styles du texte du masque
Deuxième niveau
Troisième niveau
Quatrième niveau
Cinquième niveau</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Modifier les styles du texte du masque
Deuxième niveau
Troisième niveau
Quatrième niveau
Cinquième niveau</a:t>
            </a:r>
            <a:endParaRPr lang="en-US" dirty="0"/>
          </a:p>
        </p:txBody>
      </p:sp>
      <p:sp>
        <p:nvSpPr>
          <p:cNvPr id="8" name="Date Placeholder 7"/>
          <p:cNvSpPr>
            <a:spLocks noGrp="1"/>
          </p:cNvSpPr>
          <p:nvPr>
            <p:ph type="dt" sz="half" idx="10"/>
          </p:nvPr>
        </p:nvSpPr>
        <p:spPr/>
        <p:txBody>
          <a:bodyPr/>
          <a:lstStyle/>
          <a:p>
            <a:fld id="{B61BEF0D-F0BB-DE4B-95CE-6DB70DBA9567}" type="datetimeFigureOut">
              <a:rPr lang="en-US" smtClean="0"/>
              <a:pPr/>
              <a:t>12/1/2025</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3650717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fr-FR"/>
              <a:t>Modifiez le style du titre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
Deuxième niveau
Troisième niveau
Quatrième niveau
Cinquième niveau</a:t>
            </a:r>
            <a:endParaRPr lang="en-US" dirty="0"/>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Modifier les styles du texte du masque
Deuxième niveau
Troisième niveau
Quatrième niveau
Cinquième niveau</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
Deuxième niveau
Troisième niveau
Quatrième niveau
Cinquième niveau</a:t>
            </a:r>
            <a:endParaRPr lang="en-US" dirty="0"/>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Modifier les styles du texte du masque
Deuxième niveau
Troisième niveau
Quatrième niveau
Cinquième niveau</a:t>
            </a:r>
            <a:endParaRPr lang="en-US" dirty="0"/>
          </a:p>
        </p:txBody>
      </p:sp>
      <p:sp>
        <p:nvSpPr>
          <p:cNvPr id="2" name="Date Placeholder 1"/>
          <p:cNvSpPr>
            <a:spLocks noGrp="1"/>
          </p:cNvSpPr>
          <p:nvPr>
            <p:ph type="dt" sz="half" idx="10"/>
          </p:nvPr>
        </p:nvSpPr>
        <p:spPr/>
        <p:txBody>
          <a:bodyPr/>
          <a:lstStyle/>
          <a:p>
            <a:fld id="{B61BEF0D-F0BB-DE4B-95CE-6DB70DBA9567}" type="datetimeFigureOut">
              <a:rPr lang="en-US" smtClean="0"/>
              <a:pPr/>
              <a:t>12/1/2025</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2" name="Slide Number Placeholder 11"/>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5277262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fr-FR"/>
              <a:t>Modifiez le style du titre</a:t>
            </a:r>
            <a:endParaRPr lang="en-US" dirty="0"/>
          </a:p>
        </p:txBody>
      </p:sp>
      <p:sp>
        <p:nvSpPr>
          <p:cNvPr id="2" name="Date Placeholder 1"/>
          <p:cNvSpPr>
            <a:spLocks noGrp="1"/>
          </p:cNvSpPr>
          <p:nvPr>
            <p:ph type="dt" sz="half" idx="10"/>
          </p:nvPr>
        </p:nvSpPr>
        <p:spPr/>
        <p:txBody>
          <a:bodyPr/>
          <a:lstStyle/>
          <a:p>
            <a:fld id="{B61BEF0D-F0BB-DE4B-95CE-6DB70DBA9567}" type="datetimeFigureOut">
              <a:rPr lang="en-US" smtClean="0"/>
              <a:pPr/>
              <a:t>12/1/2025</a:t>
            </a:fld>
            <a:endParaRPr lang="en-US" dirty="0"/>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3210118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B61BEF0D-F0BB-DE4B-95CE-6DB70DBA9567}" type="datetimeFigureOut">
              <a:rPr lang="en-US" smtClean="0"/>
              <a:pPr/>
              <a:t>12/1/2025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926397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fr-FR"/>
              <a:t>Modifiez le style du titre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Modifier les styles du texte du masque
Deuxième niveau
Troisième niveau
Quatrième niveau
Cinquième niveau</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
Deuxième niveau
Troisième niveau
Quatrième niveau
Cinquième niveau</a:t>
            </a:r>
            <a:endParaRPr lang="en-US" dirty="0"/>
          </a:p>
        </p:txBody>
      </p:sp>
      <p:sp>
        <p:nvSpPr>
          <p:cNvPr id="8" name="Date Placeholder 7"/>
          <p:cNvSpPr>
            <a:spLocks noGrp="1"/>
          </p:cNvSpPr>
          <p:nvPr>
            <p:ph type="dt" sz="half" idx="10"/>
          </p:nvPr>
        </p:nvSpPr>
        <p:spPr/>
        <p:txBody>
          <a:bodyPr/>
          <a:lstStyle/>
          <a:p>
            <a:fld id="{B61BEF0D-F0BB-DE4B-95CE-6DB70DBA9567}" type="datetimeFigureOut">
              <a:rPr lang="en-US" smtClean="0"/>
              <a:pPr/>
              <a:t>12/1/2025</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4101418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fr-FR"/>
              <a:t>Modifiez le style du titre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dirty="0"/>
              <a:t>Cliquez sur l'icône pour ajouter une image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
Deuxième niveau
Troisième niveau
Quatrième niveau
Cinquième niveau</a:t>
            </a:r>
            <a:endParaRPr lang="en-US" dirty="0"/>
          </a:p>
        </p:txBody>
      </p:sp>
      <p:sp>
        <p:nvSpPr>
          <p:cNvPr id="8" name="Date Placeholder 7"/>
          <p:cNvSpPr>
            <a:spLocks noGrp="1"/>
          </p:cNvSpPr>
          <p:nvPr>
            <p:ph type="dt" sz="half" idx="10"/>
          </p:nvPr>
        </p:nvSpPr>
        <p:spPr/>
        <p:txBody>
          <a:bodyPr/>
          <a:lstStyle/>
          <a:p>
            <a:fld id="{B61BEF0D-F0BB-DE4B-95CE-6DB70DBA9567}" type="datetimeFigureOut">
              <a:rPr lang="en-US" smtClean="0"/>
              <a:pPr/>
              <a:t>12/1/2025</a:t>
            </a:fld>
            <a:endParaRPr lang="en-US" dirty="0"/>
          </a:p>
        </p:txBody>
      </p:sp>
      <p:sp>
        <p:nvSpPr>
          <p:cNvPr id="9" name="Footer Placeholder 8"/>
          <p:cNvSpPr>
            <a:spLocks noGrp="1"/>
          </p:cNvSpPr>
          <p:nvPr>
            <p:ph type="ftr" sz="quarter" idx="11"/>
          </p:nvPr>
        </p:nvSpPr>
        <p:spPr>
          <a:xfrm>
            <a:off x="3499101" y="6356350"/>
            <a:ext cx="5911517" cy="365125"/>
          </a:xfrm>
        </p:spPr>
        <p:txBody>
          <a:bodyPr/>
          <a:lstStyle/>
          <a:p>
            <a:endParaRPr lang="en-US" dirty="0"/>
          </a:p>
        </p:txBody>
      </p:sp>
      <p:sp>
        <p:nvSpPr>
          <p:cNvPr id="10" name="Slide Number Placeholder 9"/>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1663294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a:t>Modifier les styles du texte du masque
Deuxième niveau
Troisième niveau
Quatrième niveau
Cinquième niveau</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12/1/2025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2124036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fr-FR"/>
              <a:t>Modifier les styles du texte du masque
Deuxième niveau
Troisième niveau
Quatrième niveau
Cinquième niveau</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12/1/2025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460175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fr-FR"/>
              <a:t>Modifier les styles du texte du masque
Deuxième niveau
Troisième niveau
Quatrième niveau
Cinquième niveau</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B61BEF0D-F0BB-DE4B-95CE-6DB70DBA9567}" type="datetimeFigureOut">
              <a:rPr lang="en-US" smtClean="0"/>
              <a:pPr/>
              <a:t>12/1/2025</a:t>
            </a:fld>
            <a:endParaRPr lang="en-US" dirty="0"/>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937704368"/>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81E7209-EC1E-614A-A245-FF5259E0CB3E}"/>
              </a:ext>
            </a:extLst>
          </p:cNvPr>
          <p:cNvSpPr>
            <a:spLocks noGrp="1"/>
          </p:cNvSpPr>
          <p:nvPr>
            <p:ph type="ctrTitle"/>
          </p:nvPr>
        </p:nvSpPr>
        <p:spPr>
          <a:xfrm>
            <a:off x="438865" y="2830606"/>
            <a:ext cx="7577560" cy="1106553"/>
          </a:xfrm>
        </p:spPr>
        <p:txBody>
          <a:bodyPr>
            <a:normAutofit/>
          </a:bodyPr>
          <a:lstStyle/>
          <a:p>
            <a:r>
              <a:rPr lang="fr-FR" dirty="0">
                <a:solidFill>
                  <a:schemeClr val="tx1">
                    <a:lumMod val="95000"/>
                    <a:lumOff val="5000"/>
                  </a:schemeClr>
                </a:solidFill>
              </a:rPr>
              <a:t>Les mémoires</a:t>
            </a:r>
          </a:p>
        </p:txBody>
      </p:sp>
      <p:sp>
        <p:nvSpPr>
          <p:cNvPr id="4" name="ZoneTexte 3">
            <a:extLst>
              <a:ext uri="{FF2B5EF4-FFF2-40B4-BE49-F238E27FC236}">
                <a16:creationId xmlns:a16="http://schemas.microsoft.com/office/drawing/2014/main" id="{D6A8E02A-A194-D446-81F4-AD21C14916F4}"/>
              </a:ext>
            </a:extLst>
          </p:cNvPr>
          <p:cNvSpPr txBox="1"/>
          <p:nvPr/>
        </p:nvSpPr>
        <p:spPr>
          <a:xfrm>
            <a:off x="5486400" y="-193964"/>
            <a:ext cx="184731" cy="369332"/>
          </a:xfrm>
          <a:prstGeom prst="rect">
            <a:avLst/>
          </a:prstGeom>
          <a:noFill/>
        </p:spPr>
        <p:txBody>
          <a:bodyPr wrap="none" rtlCol="0">
            <a:spAutoFit/>
          </a:bodyPr>
          <a:lstStyle/>
          <a:p>
            <a:endParaRPr lang="fr-FR" dirty="0"/>
          </a:p>
        </p:txBody>
      </p:sp>
      <p:pic>
        <p:nvPicPr>
          <p:cNvPr id="8" name="Image 7">
            <a:extLst>
              <a:ext uri="{FF2B5EF4-FFF2-40B4-BE49-F238E27FC236}">
                <a16:creationId xmlns:a16="http://schemas.microsoft.com/office/drawing/2014/main" id="{431317B0-FEE9-4344-B15D-49D679D98E69}"/>
              </a:ext>
            </a:extLst>
          </p:cNvPr>
          <p:cNvPicPr/>
          <p:nvPr/>
        </p:nvPicPr>
        <p:blipFill>
          <a:blip r:embed="rId2">
            <a:biLevel thresh="25000"/>
            <a:extLst>
              <a:ext uri="{28A0092B-C50C-407E-A947-70E740481C1C}">
                <a14:useLocalDpi xmlns:a14="http://schemas.microsoft.com/office/drawing/2010/main" val="0"/>
              </a:ext>
            </a:extLst>
          </a:blip>
          <a:stretch>
            <a:fillRect/>
          </a:stretch>
        </p:blipFill>
        <p:spPr>
          <a:xfrm>
            <a:off x="9913996" y="2830606"/>
            <a:ext cx="1862368" cy="1409791"/>
          </a:xfrm>
          <a:prstGeom prst="rect">
            <a:avLst/>
          </a:prstGeom>
        </p:spPr>
      </p:pic>
    </p:spTree>
    <p:extLst>
      <p:ext uri="{BB962C8B-B14F-4D97-AF65-F5344CB8AC3E}">
        <p14:creationId xmlns:p14="http://schemas.microsoft.com/office/powerpoint/2010/main" val="18233592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0419621-E21F-4841-B683-89DA173DD23A}"/>
              </a:ext>
            </a:extLst>
          </p:cNvPr>
          <p:cNvSpPr>
            <a:spLocks noGrp="1"/>
          </p:cNvSpPr>
          <p:nvPr>
            <p:ph type="title"/>
          </p:nvPr>
        </p:nvSpPr>
        <p:spPr/>
        <p:txBody>
          <a:bodyPr/>
          <a:lstStyle/>
          <a:p>
            <a:r>
              <a:rPr lang="fr-FR" dirty="0">
                <a:solidFill>
                  <a:schemeClr val="tx1">
                    <a:lumMod val="95000"/>
                    <a:lumOff val="5000"/>
                  </a:schemeClr>
                </a:solidFill>
              </a:rPr>
              <a:t>Objectifs</a:t>
            </a:r>
          </a:p>
        </p:txBody>
      </p:sp>
      <p:sp>
        <p:nvSpPr>
          <p:cNvPr id="3" name="Espace réservé du contenu 2">
            <a:extLst>
              <a:ext uri="{FF2B5EF4-FFF2-40B4-BE49-F238E27FC236}">
                <a16:creationId xmlns:a16="http://schemas.microsoft.com/office/drawing/2014/main" id="{D7CF19D3-1711-1F49-991B-ED315D1B384C}"/>
              </a:ext>
            </a:extLst>
          </p:cNvPr>
          <p:cNvSpPr>
            <a:spLocks noGrp="1"/>
          </p:cNvSpPr>
          <p:nvPr>
            <p:ph idx="1"/>
          </p:nvPr>
        </p:nvSpPr>
        <p:spPr/>
        <p:txBody>
          <a:bodyPr>
            <a:normAutofit lnSpcReduction="10000"/>
          </a:bodyPr>
          <a:lstStyle/>
          <a:p>
            <a:pPr marL="0" indent="0">
              <a:buNone/>
            </a:pPr>
            <a:r>
              <a:rPr lang="fr-FR" sz="3600" b="1" dirty="0">
                <a:solidFill>
                  <a:schemeClr val="tx1">
                    <a:lumMod val="95000"/>
                    <a:lumOff val="5000"/>
                  </a:schemeClr>
                </a:solidFill>
              </a:rPr>
              <a:t>Distinguer</a:t>
            </a:r>
            <a:r>
              <a:rPr lang="fr-FR" sz="3600" dirty="0">
                <a:solidFill>
                  <a:schemeClr val="tx1">
                    <a:lumMod val="95000"/>
                    <a:lumOff val="5000"/>
                  </a:schemeClr>
                </a:solidFill>
              </a:rPr>
              <a:t> les différentes mémoires à long terme</a:t>
            </a:r>
          </a:p>
          <a:p>
            <a:pPr marL="0" indent="0">
              <a:buNone/>
            </a:pPr>
            <a:endParaRPr lang="fr-FR" sz="3600" dirty="0">
              <a:solidFill>
                <a:schemeClr val="tx1">
                  <a:lumMod val="95000"/>
                  <a:lumOff val="5000"/>
                </a:schemeClr>
              </a:solidFill>
            </a:endParaRPr>
          </a:p>
          <a:p>
            <a:pPr marL="0" indent="0">
              <a:buNone/>
            </a:pPr>
            <a:r>
              <a:rPr lang="fr-FR" sz="3600" b="1" dirty="0">
                <a:solidFill>
                  <a:schemeClr val="tx1">
                    <a:lumMod val="95000"/>
                    <a:lumOff val="5000"/>
                  </a:schemeClr>
                </a:solidFill>
              </a:rPr>
              <a:t>Se rappeler de</a:t>
            </a:r>
            <a:br>
              <a:rPr lang="fr-FR" sz="3600" b="1" dirty="0">
                <a:solidFill>
                  <a:schemeClr val="tx1">
                    <a:lumMod val="95000"/>
                    <a:lumOff val="5000"/>
                  </a:schemeClr>
                </a:solidFill>
              </a:rPr>
            </a:br>
            <a:r>
              <a:rPr lang="fr-FR" sz="3600" dirty="0">
                <a:solidFill>
                  <a:schemeClr val="tx1">
                    <a:lumMod val="95000"/>
                    <a:lumOff val="5000"/>
                  </a:schemeClr>
                </a:solidFill>
              </a:rPr>
              <a:t>certaines connaissances</a:t>
            </a:r>
          </a:p>
          <a:p>
            <a:pPr marL="0" indent="0">
              <a:buNone/>
            </a:pPr>
            <a:endParaRPr lang="fr-FR" sz="3600" dirty="0">
              <a:solidFill>
                <a:schemeClr val="tx1">
                  <a:lumMod val="95000"/>
                  <a:lumOff val="5000"/>
                </a:schemeClr>
              </a:solidFill>
            </a:endParaRPr>
          </a:p>
          <a:p>
            <a:pPr marL="0" indent="0">
              <a:buNone/>
            </a:pPr>
            <a:r>
              <a:rPr lang="fr-FR" sz="3600" b="1" dirty="0">
                <a:solidFill>
                  <a:schemeClr val="tx1">
                    <a:lumMod val="95000"/>
                    <a:lumOff val="5000"/>
                  </a:schemeClr>
                </a:solidFill>
              </a:rPr>
              <a:t>Repérer</a:t>
            </a:r>
            <a:r>
              <a:rPr lang="fr-FR" sz="3600" dirty="0">
                <a:solidFill>
                  <a:schemeClr val="tx1">
                    <a:lumMod val="95000"/>
                    <a:lumOff val="5000"/>
                  </a:schemeClr>
                </a:solidFill>
              </a:rPr>
              <a:t> si mes connaissances sont uniques ou si je les partage avec les autres</a:t>
            </a:r>
          </a:p>
        </p:txBody>
      </p:sp>
    </p:spTree>
    <p:extLst>
      <p:ext uri="{BB962C8B-B14F-4D97-AF65-F5344CB8AC3E}">
        <p14:creationId xmlns:p14="http://schemas.microsoft.com/office/powerpoint/2010/main" val="1956036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ulle ronde 4">
            <a:extLst>
              <a:ext uri="{FF2B5EF4-FFF2-40B4-BE49-F238E27FC236}">
                <a16:creationId xmlns:a16="http://schemas.microsoft.com/office/drawing/2014/main" id="{B5ECE38A-4F64-B545-81F3-110A47FA1DDF}"/>
              </a:ext>
            </a:extLst>
          </p:cNvPr>
          <p:cNvSpPr/>
          <p:nvPr/>
        </p:nvSpPr>
        <p:spPr>
          <a:xfrm>
            <a:off x="1167568" y="665018"/>
            <a:ext cx="9597413" cy="4606266"/>
          </a:xfrm>
          <a:prstGeom prst="wedgeEllipseCallout">
            <a:avLst/>
          </a:prstGeom>
        </p:spPr>
        <p:style>
          <a:lnRef idx="2">
            <a:schemeClr val="accent1"/>
          </a:lnRef>
          <a:fillRef idx="1">
            <a:schemeClr val="lt1"/>
          </a:fillRef>
          <a:effectRef idx="0">
            <a:schemeClr val="accent1"/>
          </a:effectRef>
          <a:fontRef idx="minor">
            <a:schemeClr val="dk1"/>
          </a:fontRef>
        </p:style>
        <p:txBody>
          <a:bodyPr rtlCol="0" anchor="ctr"/>
          <a:lstStyle/>
          <a:p>
            <a:r>
              <a:rPr lang="fr-FR" sz="3200" dirty="0">
                <a:solidFill>
                  <a:schemeClr val="tx1">
                    <a:lumMod val="95000"/>
                    <a:lumOff val="5000"/>
                  </a:schemeClr>
                </a:solidFill>
              </a:rPr>
              <a:t>Il existe plusieurs mémoires à long terme, ce qui nous donne plus </a:t>
            </a:r>
          </a:p>
          <a:p>
            <a:r>
              <a:rPr lang="fr-FR" sz="3200" dirty="0">
                <a:solidFill>
                  <a:schemeClr val="tx1">
                    <a:lumMod val="95000"/>
                    <a:lumOff val="5000"/>
                  </a:schemeClr>
                </a:solidFill>
              </a:rPr>
              <a:t>de chance d’être meilleur·e·s </a:t>
            </a:r>
          </a:p>
          <a:p>
            <a:r>
              <a:rPr lang="fr-FR" sz="3200" dirty="0">
                <a:solidFill>
                  <a:schemeClr val="tx1">
                    <a:lumMod val="95000"/>
                    <a:lumOff val="5000"/>
                  </a:schemeClr>
                </a:solidFill>
              </a:rPr>
              <a:t>en mémorisation sur la durée. </a:t>
            </a:r>
          </a:p>
          <a:p>
            <a:pPr algn="ctr"/>
            <a:r>
              <a:rPr lang="fr-FR" dirty="0"/>
              <a:t> </a:t>
            </a:r>
          </a:p>
        </p:txBody>
      </p:sp>
    </p:spTree>
    <p:extLst>
      <p:ext uri="{BB962C8B-B14F-4D97-AF65-F5344CB8AC3E}">
        <p14:creationId xmlns:p14="http://schemas.microsoft.com/office/powerpoint/2010/main" val="42605115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ulle ronde 1">
            <a:extLst>
              <a:ext uri="{FF2B5EF4-FFF2-40B4-BE49-F238E27FC236}">
                <a16:creationId xmlns:a16="http://schemas.microsoft.com/office/drawing/2014/main" id="{FAD993FF-3076-7140-86F4-90633DEC04DC}"/>
              </a:ext>
            </a:extLst>
          </p:cNvPr>
          <p:cNvSpPr/>
          <p:nvPr/>
        </p:nvSpPr>
        <p:spPr>
          <a:xfrm>
            <a:off x="2285998" y="152399"/>
            <a:ext cx="8326583" cy="5445211"/>
          </a:xfrm>
          <a:prstGeom prst="wedgeEllipseCallout">
            <a:avLst>
              <a:gd name="adj1" fmla="val -38803"/>
              <a:gd name="adj2" fmla="val 49552"/>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fr-FR" sz="2400" dirty="0">
                <a:solidFill>
                  <a:schemeClr val="tx1">
                    <a:lumMod val="95000"/>
                    <a:lumOff val="5000"/>
                  </a:schemeClr>
                </a:solidFill>
              </a:rPr>
              <a:t>Mais, comment distinguer les mémoires </a:t>
            </a:r>
          </a:p>
          <a:p>
            <a:pPr algn="ctr"/>
            <a:r>
              <a:rPr lang="fr-FR" sz="2400" dirty="0">
                <a:solidFill>
                  <a:schemeClr val="tx1">
                    <a:lumMod val="95000"/>
                    <a:lumOff val="5000"/>
                  </a:schemeClr>
                </a:solidFill>
              </a:rPr>
              <a:t>à long terme ? </a:t>
            </a:r>
          </a:p>
          <a:p>
            <a:pPr algn="ctr"/>
            <a:endParaRPr lang="fr-FR" sz="2400" dirty="0">
              <a:solidFill>
                <a:schemeClr val="tx1">
                  <a:lumMod val="95000"/>
                  <a:lumOff val="5000"/>
                </a:schemeClr>
              </a:solidFill>
            </a:endParaRPr>
          </a:p>
          <a:p>
            <a:pPr algn="ctr"/>
            <a:r>
              <a:rPr lang="fr-FR" sz="2400" dirty="0">
                <a:solidFill>
                  <a:schemeClr val="tx1">
                    <a:lumMod val="95000"/>
                    <a:lumOff val="5000"/>
                  </a:schemeClr>
                </a:solidFill>
              </a:rPr>
              <a:t>Ici, le choix a été de regrouper </a:t>
            </a:r>
          </a:p>
          <a:p>
            <a:pPr algn="ctr"/>
            <a:r>
              <a:rPr lang="fr-FR" sz="2400" dirty="0">
                <a:solidFill>
                  <a:schemeClr val="tx1">
                    <a:lumMod val="95000"/>
                    <a:lumOff val="5000"/>
                  </a:schemeClr>
                </a:solidFill>
              </a:rPr>
              <a:t>et de décrire </a:t>
            </a:r>
          </a:p>
          <a:p>
            <a:pPr algn="ctr"/>
            <a:r>
              <a:rPr lang="fr-FR" sz="2400" dirty="0">
                <a:solidFill>
                  <a:schemeClr val="tx1">
                    <a:lumMod val="95000"/>
                    <a:lumOff val="5000"/>
                  </a:schemeClr>
                </a:solidFill>
              </a:rPr>
              <a:t>3 mémoires à long terme*. </a:t>
            </a:r>
          </a:p>
        </p:txBody>
      </p:sp>
      <p:sp>
        <p:nvSpPr>
          <p:cNvPr id="5" name="ZoneTexte 4">
            <a:extLst>
              <a:ext uri="{FF2B5EF4-FFF2-40B4-BE49-F238E27FC236}">
                <a16:creationId xmlns:a16="http://schemas.microsoft.com/office/drawing/2014/main" id="{CD03FDCC-1A60-334B-A243-982701A9AEF3}"/>
              </a:ext>
            </a:extLst>
          </p:cNvPr>
          <p:cNvSpPr txBox="1"/>
          <p:nvPr/>
        </p:nvSpPr>
        <p:spPr>
          <a:xfrm>
            <a:off x="374073" y="6373091"/>
            <a:ext cx="2585964" cy="369332"/>
          </a:xfrm>
          <a:prstGeom prst="rect">
            <a:avLst/>
          </a:prstGeom>
          <a:noFill/>
        </p:spPr>
        <p:txBody>
          <a:bodyPr wrap="none" rtlCol="0">
            <a:spAutoFit/>
          </a:bodyPr>
          <a:lstStyle/>
          <a:p>
            <a:r>
              <a:rPr lang="fr-FR" dirty="0">
                <a:solidFill>
                  <a:schemeClr val="tx1">
                    <a:lumMod val="95000"/>
                    <a:lumOff val="5000"/>
                  </a:schemeClr>
                </a:solidFill>
              </a:rPr>
              <a:t>*C’est pour simplifier. </a:t>
            </a:r>
          </a:p>
        </p:txBody>
      </p:sp>
    </p:spTree>
    <p:extLst>
      <p:ext uri="{BB962C8B-B14F-4D97-AF65-F5344CB8AC3E}">
        <p14:creationId xmlns:p14="http://schemas.microsoft.com/office/powerpoint/2010/main" val="339183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6BA70A20-A6CB-E445-886A-9A78C6490A4F}"/>
              </a:ext>
            </a:extLst>
          </p:cNvPr>
          <p:cNvSpPr txBox="1"/>
          <p:nvPr/>
        </p:nvSpPr>
        <p:spPr>
          <a:xfrm>
            <a:off x="678872" y="748145"/>
            <a:ext cx="10099963" cy="4524315"/>
          </a:xfrm>
          <a:prstGeom prst="rect">
            <a:avLst/>
          </a:prstGeom>
          <a:noFill/>
        </p:spPr>
        <p:txBody>
          <a:bodyPr wrap="square" rtlCol="0">
            <a:spAutoFit/>
          </a:bodyPr>
          <a:lstStyle/>
          <a:p>
            <a:r>
              <a:rPr lang="fr-FR" sz="3200" b="1" dirty="0">
                <a:solidFill>
                  <a:schemeClr val="tx1">
                    <a:lumMod val="95000"/>
                    <a:lumOff val="5000"/>
                  </a:schemeClr>
                </a:solidFill>
              </a:rPr>
              <a:t>Les mémoires personnelles</a:t>
            </a:r>
            <a:r>
              <a:rPr lang="fr-FR" sz="3200" dirty="0">
                <a:solidFill>
                  <a:schemeClr val="tx1">
                    <a:lumMod val="95000"/>
                    <a:lumOff val="5000"/>
                  </a:schemeClr>
                </a:solidFill>
              </a:rPr>
              <a:t> : ce sont les expériences personnelles vécues par une personne, comme des souvenirs… </a:t>
            </a:r>
          </a:p>
          <a:p>
            <a:endParaRPr lang="fr-FR" sz="3200" dirty="0">
              <a:solidFill>
                <a:schemeClr val="tx1">
                  <a:lumMod val="95000"/>
                  <a:lumOff val="5000"/>
                </a:schemeClr>
              </a:solidFill>
            </a:endParaRPr>
          </a:p>
          <a:p>
            <a:r>
              <a:rPr lang="fr-FR" sz="3200" b="1" dirty="0">
                <a:solidFill>
                  <a:schemeClr val="tx1">
                    <a:lumMod val="95000"/>
                    <a:lumOff val="5000"/>
                  </a:schemeClr>
                </a:solidFill>
              </a:rPr>
              <a:t>Les mémoires des connaissances </a:t>
            </a:r>
            <a:r>
              <a:rPr lang="fr-FR" sz="3200" dirty="0">
                <a:solidFill>
                  <a:schemeClr val="tx1">
                    <a:lumMod val="95000"/>
                    <a:lumOff val="5000"/>
                  </a:schemeClr>
                </a:solidFill>
              </a:rPr>
              <a:t>: ce sont toutes les choses apprises, comme des mots…</a:t>
            </a:r>
          </a:p>
          <a:p>
            <a:endParaRPr lang="fr-FR" sz="3200" dirty="0">
              <a:solidFill>
                <a:schemeClr val="tx1">
                  <a:lumMod val="95000"/>
                  <a:lumOff val="5000"/>
                </a:schemeClr>
              </a:solidFill>
            </a:endParaRPr>
          </a:p>
          <a:p>
            <a:r>
              <a:rPr lang="fr-FR" sz="3200" b="1" dirty="0">
                <a:solidFill>
                  <a:schemeClr val="tx1">
                    <a:lumMod val="95000"/>
                    <a:lumOff val="5000"/>
                  </a:schemeClr>
                </a:solidFill>
              </a:rPr>
              <a:t>La mémoire procédurale</a:t>
            </a:r>
            <a:r>
              <a:rPr lang="fr-FR" sz="3200" dirty="0">
                <a:solidFill>
                  <a:schemeClr val="tx1">
                    <a:lumMod val="95000"/>
                    <a:lumOff val="5000"/>
                  </a:schemeClr>
                </a:solidFill>
              </a:rPr>
              <a:t> : c’est l’ensemble des savoir-faire automatisés, comme faire du vélo… </a:t>
            </a:r>
          </a:p>
        </p:txBody>
      </p:sp>
    </p:spTree>
    <p:extLst>
      <p:ext uri="{BB962C8B-B14F-4D97-AF65-F5344CB8AC3E}">
        <p14:creationId xmlns:p14="http://schemas.microsoft.com/office/powerpoint/2010/main" val="42409048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0EDD5EE-0703-474B-9ECA-F833376AD169}"/>
              </a:ext>
            </a:extLst>
          </p:cNvPr>
          <p:cNvSpPr>
            <a:spLocks noGrp="1"/>
          </p:cNvSpPr>
          <p:nvPr>
            <p:ph type="title"/>
          </p:nvPr>
        </p:nvSpPr>
        <p:spPr/>
        <p:txBody>
          <a:bodyPr/>
          <a:lstStyle/>
          <a:p>
            <a:r>
              <a:rPr lang="fr-FR" dirty="0">
                <a:solidFill>
                  <a:schemeClr val="tx1">
                    <a:lumMod val="95000"/>
                    <a:lumOff val="5000"/>
                  </a:schemeClr>
                </a:solidFill>
              </a:rPr>
              <a:t>Les consignes</a:t>
            </a:r>
          </a:p>
        </p:txBody>
      </p:sp>
      <p:sp>
        <p:nvSpPr>
          <p:cNvPr id="3" name="Espace réservé du contenu 2">
            <a:extLst>
              <a:ext uri="{FF2B5EF4-FFF2-40B4-BE49-F238E27FC236}">
                <a16:creationId xmlns:a16="http://schemas.microsoft.com/office/drawing/2014/main" id="{1D63CC16-0C69-4340-87A3-09CE7333F358}"/>
              </a:ext>
            </a:extLst>
          </p:cNvPr>
          <p:cNvSpPr>
            <a:spLocks noGrp="1"/>
          </p:cNvSpPr>
          <p:nvPr>
            <p:ph idx="1"/>
          </p:nvPr>
        </p:nvSpPr>
        <p:spPr>
          <a:xfrm>
            <a:off x="3869268" y="864108"/>
            <a:ext cx="7713132" cy="5120640"/>
          </a:xfrm>
        </p:spPr>
        <p:txBody>
          <a:bodyPr>
            <a:noAutofit/>
          </a:bodyPr>
          <a:lstStyle/>
          <a:p>
            <a:pPr marL="0" indent="0">
              <a:buNone/>
            </a:pPr>
            <a:r>
              <a:rPr lang="fr-FR" sz="2400" dirty="0">
                <a:solidFill>
                  <a:schemeClr val="tx1">
                    <a:lumMod val="95000"/>
                    <a:lumOff val="5000"/>
                  </a:schemeClr>
                </a:solidFill>
              </a:rPr>
              <a:t>1. Répondre aux 10 questions posées. </a:t>
            </a:r>
          </a:p>
          <a:p>
            <a:pPr marL="0" indent="0">
              <a:buNone/>
            </a:pPr>
            <a:endParaRPr lang="fr-FR" sz="2400" dirty="0">
              <a:solidFill>
                <a:schemeClr val="tx1">
                  <a:lumMod val="95000"/>
                  <a:lumOff val="5000"/>
                </a:schemeClr>
              </a:solidFill>
            </a:endParaRPr>
          </a:p>
          <a:p>
            <a:pPr marL="0" indent="0">
              <a:buNone/>
            </a:pPr>
            <a:r>
              <a:rPr lang="fr-FR" sz="2400" dirty="0">
                <a:solidFill>
                  <a:schemeClr val="tx1">
                    <a:lumMod val="95000"/>
                    <a:lumOff val="5000"/>
                  </a:schemeClr>
                </a:solidFill>
              </a:rPr>
              <a:t>2. Distinguer, si les informations sont stockées, soit  dans : </a:t>
            </a:r>
          </a:p>
          <a:p>
            <a:pPr marL="0" indent="0">
              <a:buNone/>
            </a:pPr>
            <a:r>
              <a:rPr lang="fr-FR" sz="2400" dirty="0">
                <a:solidFill>
                  <a:schemeClr val="tx1">
                    <a:lumMod val="95000"/>
                    <a:lumOff val="5000"/>
                  </a:schemeClr>
                </a:solidFill>
              </a:rPr>
              <a:t>- les mémoires personnelles,</a:t>
            </a:r>
          </a:p>
          <a:p>
            <a:pPr marL="0" indent="0">
              <a:buNone/>
            </a:pPr>
            <a:r>
              <a:rPr lang="fr-FR" sz="2400" dirty="0">
                <a:solidFill>
                  <a:schemeClr val="tx1">
                    <a:lumMod val="95000"/>
                    <a:lumOff val="5000"/>
                  </a:schemeClr>
                </a:solidFill>
              </a:rPr>
              <a:t>- les mémoires des connaissances, </a:t>
            </a:r>
          </a:p>
          <a:p>
            <a:pPr marL="0" indent="0">
              <a:buNone/>
            </a:pPr>
            <a:r>
              <a:rPr lang="fr-FR" sz="2400" dirty="0">
                <a:solidFill>
                  <a:schemeClr val="tx1">
                    <a:lumMod val="95000"/>
                    <a:lumOff val="5000"/>
                  </a:schemeClr>
                </a:solidFill>
              </a:rPr>
              <a:t>- la mémoire procédurale.</a:t>
            </a:r>
          </a:p>
          <a:p>
            <a:pPr marL="0" indent="0">
              <a:buNone/>
            </a:pPr>
            <a:endParaRPr lang="fr-FR" sz="1600" dirty="0">
              <a:solidFill>
                <a:schemeClr val="tx1">
                  <a:lumMod val="95000"/>
                  <a:lumOff val="5000"/>
                </a:schemeClr>
              </a:solidFill>
            </a:endParaRPr>
          </a:p>
          <a:p>
            <a:pPr marL="0" indent="0">
              <a:buNone/>
            </a:pPr>
            <a:r>
              <a:rPr lang="fr-FR" sz="1600" dirty="0">
                <a:solidFill>
                  <a:schemeClr val="tx1">
                    <a:lumMod val="95000"/>
                    <a:lumOff val="5000"/>
                  </a:schemeClr>
                </a:solidFill>
              </a:rPr>
              <a:t>Plusieurs réponses sont possibles, selon le point de vue de </a:t>
            </a:r>
            <a:r>
              <a:rPr lang="fr-FR" sz="1600" dirty="0" err="1">
                <a:solidFill>
                  <a:schemeClr val="tx1">
                    <a:lumMod val="95000"/>
                    <a:lumOff val="5000"/>
                  </a:schemeClr>
                </a:solidFill>
              </a:rPr>
              <a:t>chacun·e</a:t>
            </a:r>
            <a:r>
              <a:rPr lang="fr-FR" sz="1600" dirty="0">
                <a:solidFill>
                  <a:schemeClr val="tx1">
                    <a:lumMod val="95000"/>
                    <a:lumOff val="5000"/>
                  </a:schemeClr>
                </a:solidFill>
              </a:rPr>
              <a:t>.</a:t>
            </a:r>
          </a:p>
        </p:txBody>
      </p:sp>
    </p:spTree>
    <p:extLst>
      <p:ext uri="{BB962C8B-B14F-4D97-AF65-F5344CB8AC3E}">
        <p14:creationId xmlns:p14="http://schemas.microsoft.com/office/powerpoint/2010/main" val="7732933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5AC1FB-8458-8649-BB0E-F23B6EDDC97F}"/>
              </a:ext>
            </a:extLst>
          </p:cNvPr>
          <p:cNvSpPr>
            <a:spLocks noGrp="1"/>
          </p:cNvSpPr>
          <p:nvPr>
            <p:ph type="title"/>
          </p:nvPr>
        </p:nvSpPr>
        <p:spPr/>
        <p:txBody>
          <a:bodyPr/>
          <a:lstStyle/>
          <a:p>
            <a:r>
              <a:rPr lang="fr-FR" dirty="0">
                <a:solidFill>
                  <a:schemeClr val="tx1">
                    <a:lumMod val="95000"/>
                    <a:lumOff val="5000"/>
                  </a:schemeClr>
                </a:solidFill>
              </a:rPr>
              <a:t>Le résultat attendu</a:t>
            </a:r>
            <a:br>
              <a:rPr lang="fr-FR" dirty="0">
                <a:solidFill>
                  <a:schemeClr val="tx1">
                    <a:lumMod val="95000"/>
                    <a:lumOff val="5000"/>
                  </a:schemeClr>
                </a:solidFill>
              </a:rPr>
            </a:br>
            <a:r>
              <a:rPr lang="fr-FR" dirty="0">
                <a:solidFill>
                  <a:schemeClr val="tx1">
                    <a:lumMod val="95000"/>
                    <a:lumOff val="5000"/>
                  </a:schemeClr>
                </a:solidFill>
              </a:rPr>
              <a:t>est : </a:t>
            </a:r>
          </a:p>
        </p:txBody>
      </p:sp>
      <p:sp>
        <p:nvSpPr>
          <p:cNvPr id="3" name="Espace réservé du contenu 2">
            <a:extLst>
              <a:ext uri="{FF2B5EF4-FFF2-40B4-BE49-F238E27FC236}">
                <a16:creationId xmlns:a16="http://schemas.microsoft.com/office/drawing/2014/main" id="{7A402AB8-4748-3D4F-A264-6BBFBB3ECEF7}"/>
              </a:ext>
            </a:extLst>
          </p:cNvPr>
          <p:cNvSpPr>
            <a:spLocks noGrp="1"/>
          </p:cNvSpPr>
          <p:nvPr>
            <p:ph idx="1"/>
          </p:nvPr>
        </p:nvSpPr>
        <p:spPr/>
        <p:txBody>
          <a:bodyPr/>
          <a:lstStyle/>
          <a:p>
            <a:pPr marL="0" indent="0" algn="just">
              <a:buNone/>
            </a:pPr>
            <a:r>
              <a:rPr lang="fr-FR" sz="3600" b="1" dirty="0">
                <a:solidFill>
                  <a:schemeClr val="tx1">
                    <a:lumMod val="95000"/>
                    <a:lumOff val="5000"/>
                  </a:schemeClr>
                </a:solidFill>
              </a:rPr>
              <a:t>Une feuille </a:t>
            </a:r>
            <a:r>
              <a:rPr lang="fr-FR" sz="3600" dirty="0">
                <a:solidFill>
                  <a:schemeClr val="tx1">
                    <a:lumMod val="95000"/>
                    <a:lumOff val="5000"/>
                  </a:schemeClr>
                </a:solidFill>
              </a:rPr>
              <a:t>remplie proprement avec:</a:t>
            </a:r>
          </a:p>
          <a:p>
            <a:pPr marL="0" indent="0" algn="just">
              <a:buNone/>
            </a:pPr>
            <a:endParaRPr lang="fr-FR" sz="3600" dirty="0">
              <a:solidFill>
                <a:schemeClr val="tx1">
                  <a:lumMod val="95000"/>
                  <a:lumOff val="5000"/>
                </a:schemeClr>
              </a:solidFill>
            </a:endParaRPr>
          </a:p>
          <a:p>
            <a:pPr marL="0" indent="0" algn="ctr">
              <a:buNone/>
            </a:pPr>
            <a:r>
              <a:rPr lang="fr-FR" sz="3600" dirty="0">
                <a:solidFill>
                  <a:schemeClr val="tx1">
                    <a:lumMod val="95000"/>
                    <a:lumOff val="5000"/>
                  </a:schemeClr>
                </a:solidFill>
              </a:rPr>
              <a:t>- les 10 réponses aux questions</a:t>
            </a:r>
          </a:p>
          <a:p>
            <a:pPr marL="0" indent="0" algn="ctr">
              <a:buNone/>
            </a:pPr>
            <a:r>
              <a:rPr lang="fr-FR" sz="3600" dirty="0">
                <a:solidFill>
                  <a:schemeClr val="tx1">
                    <a:lumMod val="95000"/>
                    <a:lumOff val="5000"/>
                  </a:schemeClr>
                </a:solidFill>
              </a:rPr>
              <a:t>- les 10 choix de mémoire</a:t>
            </a:r>
          </a:p>
          <a:p>
            <a:pPr marL="0" indent="0" algn="ctr">
              <a:buNone/>
            </a:pPr>
            <a:r>
              <a:rPr lang="fr-FR" sz="1400" dirty="0">
                <a:solidFill>
                  <a:schemeClr val="tx1">
                    <a:lumMod val="95000"/>
                    <a:lumOff val="5000"/>
                  </a:schemeClr>
                </a:solidFill>
              </a:rPr>
              <a:t>(utiliser des abréviations)</a:t>
            </a:r>
          </a:p>
          <a:p>
            <a:pPr marL="0" indent="0" algn="ctr">
              <a:buNone/>
            </a:pPr>
            <a:r>
              <a:rPr lang="fr-FR" sz="3600" dirty="0">
                <a:solidFill>
                  <a:schemeClr val="tx1">
                    <a:lumMod val="95000"/>
                    <a:lumOff val="5000"/>
                  </a:schemeClr>
                </a:solidFill>
              </a:rPr>
              <a:t>- et une définition </a:t>
            </a:r>
            <a:br>
              <a:rPr lang="fr-FR" sz="3600" dirty="0"/>
            </a:br>
            <a:r>
              <a:rPr lang="fr-FR" sz="1400" dirty="0"/>
              <a:t>(par groupe)</a:t>
            </a:r>
          </a:p>
          <a:p>
            <a:pPr marL="0" indent="0" algn="ctr">
              <a:buNone/>
            </a:pPr>
            <a:r>
              <a:rPr lang="fr-FR" dirty="0"/>
              <a:t> </a:t>
            </a:r>
          </a:p>
        </p:txBody>
      </p:sp>
    </p:spTree>
    <p:extLst>
      <p:ext uri="{BB962C8B-B14F-4D97-AF65-F5344CB8AC3E}">
        <p14:creationId xmlns:p14="http://schemas.microsoft.com/office/powerpoint/2010/main" val="21564848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213FDE9-0704-F143-A140-3D8E2430AAB4}"/>
              </a:ext>
            </a:extLst>
          </p:cNvPr>
          <p:cNvSpPr>
            <a:spLocks noGrp="1"/>
          </p:cNvSpPr>
          <p:nvPr>
            <p:ph type="title"/>
          </p:nvPr>
        </p:nvSpPr>
        <p:spPr/>
        <p:txBody>
          <a:bodyPr/>
          <a:lstStyle/>
          <a:p>
            <a:r>
              <a:rPr lang="fr-FR" dirty="0">
                <a:solidFill>
                  <a:schemeClr val="tx1">
                    <a:lumMod val="95000"/>
                    <a:lumOff val="5000"/>
                  </a:schemeClr>
                </a:solidFill>
              </a:rPr>
              <a:t>Les questions</a:t>
            </a:r>
          </a:p>
        </p:txBody>
      </p:sp>
      <p:sp>
        <p:nvSpPr>
          <p:cNvPr id="7" name="Bulle ronde 6">
            <a:extLst>
              <a:ext uri="{FF2B5EF4-FFF2-40B4-BE49-F238E27FC236}">
                <a16:creationId xmlns:a16="http://schemas.microsoft.com/office/drawing/2014/main" id="{5B428098-87BA-864E-BE92-049CF8E59EA4}"/>
              </a:ext>
            </a:extLst>
          </p:cNvPr>
          <p:cNvSpPr/>
          <p:nvPr/>
        </p:nvSpPr>
        <p:spPr>
          <a:xfrm>
            <a:off x="5333998" y="1607127"/>
            <a:ext cx="4849093" cy="3311236"/>
          </a:xfrm>
          <a:prstGeom prst="wedgeEllipseCallout">
            <a:avLst>
              <a:gd name="adj1" fmla="val -38803"/>
              <a:gd name="adj2" fmla="val 49552"/>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fr-FR" sz="2400" dirty="0">
                <a:solidFill>
                  <a:schemeClr val="tx1">
                    <a:lumMod val="95000"/>
                    <a:lumOff val="5000"/>
                  </a:schemeClr>
                </a:solidFill>
              </a:rPr>
              <a:t>C’est parti ! </a:t>
            </a:r>
          </a:p>
        </p:txBody>
      </p:sp>
    </p:spTree>
    <p:extLst>
      <p:ext uri="{BB962C8B-B14F-4D97-AF65-F5344CB8AC3E}">
        <p14:creationId xmlns:p14="http://schemas.microsoft.com/office/powerpoint/2010/main" val="16966019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ABFD2647-835B-1042-AEC7-2BEE0CA37766}"/>
              </a:ext>
            </a:extLst>
          </p:cNvPr>
          <p:cNvSpPr>
            <a:spLocks noGrp="1"/>
          </p:cNvSpPr>
          <p:nvPr>
            <p:ph idx="1"/>
          </p:nvPr>
        </p:nvSpPr>
        <p:spPr>
          <a:xfrm>
            <a:off x="3575713" y="791570"/>
            <a:ext cx="7812723" cy="5117911"/>
          </a:xfrm>
        </p:spPr>
        <p:txBody>
          <a:bodyPr>
            <a:normAutofit/>
          </a:bodyPr>
          <a:lstStyle/>
          <a:p>
            <a:pPr marL="0" indent="0">
              <a:buNone/>
            </a:pPr>
            <a:r>
              <a:rPr lang="fr-FR" sz="4800" dirty="0">
                <a:solidFill>
                  <a:schemeClr val="tx1">
                    <a:lumMod val="95000"/>
                    <a:lumOff val="5000"/>
                  </a:schemeClr>
                </a:solidFill>
                <a:latin typeface="Century Gothic" panose="020B0502020202020204" pitchFamily="34" charset="0"/>
              </a:rPr>
              <a:t>1. Est-ce que tu te souviens des personnes qui étaient présentes le jour de ton dernier anniversaire ? </a:t>
            </a:r>
          </a:p>
        </p:txBody>
      </p:sp>
    </p:spTree>
    <p:extLst>
      <p:ext uri="{BB962C8B-B14F-4D97-AF65-F5344CB8AC3E}">
        <p14:creationId xmlns:p14="http://schemas.microsoft.com/office/powerpoint/2010/main" val="34626525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3C1FD1B7-69D9-E644-AD31-07D433A9D933}"/>
              </a:ext>
            </a:extLst>
          </p:cNvPr>
          <p:cNvSpPr txBox="1"/>
          <p:nvPr/>
        </p:nvSpPr>
        <p:spPr>
          <a:xfrm>
            <a:off x="2104571" y="3526971"/>
            <a:ext cx="6934912" cy="830997"/>
          </a:xfrm>
          <a:prstGeom prst="rect">
            <a:avLst/>
          </a:prstGeom>
          <a:noFill/>
        </p:spPr>
        <p:txBody>
          <a:bodyPr wrap="none" rtlCol="0">
            <a:spAutoFit/>
          </a:bodyPr>
          <a:lstStyle/>
          <a:p>
            <a:r>
              <a:rPr lang="fr-FR" sz="4800" dirty="0">
                <a:solidFill>
                  <a:schemeClr val="tx1">
                    <a:lumMod val="95000"/>
                    <a:lumOff val="5000"/>
                  </a:schemeClr>
                </a:solidFill>
              </a:rPr>
              <a:t>Mémoires personnelles</a:t>
            </a:r>
          </a:p>
        </p:txBody>
      </p:sp>
    </p:spTree>
    <p:extLst>
      <p:ext uri="{BB962C8B-B14F-4D97-AF65-F5344CB8AC3E}">
        <p14:creationId xmlns:p14="http://schemas.microsoft.com/office/powerpoint/2010/main" val="11753137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2AAD850F-2C42-BC4D-AE0E-93141A376D4A}"/>
              </a:ext>
            </a:extLst>
          </p:cNvPr>
          <p:cNvSpPr>
            <a:spLocks noGrp="1"/>
          </p:cNvSpPr>
          <p:nvPr>
            <p:ph idx="1"/>
          </p:nvPr>
        </p:nvSpPr>
        <p:spPr>
          <a:xfrm>
            <a:off x="3643952" y="805218"/>
            <a:ext cx="7478973" cy="5186149"/>
          </a:xfrm>
        </p:spPr>
        <p:txBody>
          <a:bodyPr>
            <a:normAutofit/>
          </a:bodyPr>
          <a:lstStyle/>
          <a:p>
            <a:pPr marL="0" indent="0">
              <a:buNone/>
            </a:pPr>
            <a:r>
              <a:rPr lang="fr-FR" sz="5400" dirty="0">
                <a:solidFill>
                  <a:schemeClr val="tx1">
                    <a:lumMod val="95000"/>
                    <a:lumOff val="5000"/>
                  </a:schemeClr>
                </a:solidFill>
                <a:latin typeface="Century Gothic" panose="020B0502020202020204" pitchFamily="34" charset="0"/>
              </a:rPr>
              <a:t>2. Est-ce que tu te souviens du meilleur moment de tes dernières vacances ? </a:t>
            </a:r>
          </a:p>
        </p:txBody>
      </p:sp>
    </p:spTree>
    <p:extLst>
      <p:ext uri="{BB962C8B-B14F-4D97-AF65-F5344CB8AC3E}">
        <p14:creationId xmlns:p14="http://schemas.microsoft.com/office/powerpoint/2010/main" val="9591675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9C608FA-762D-E54F-AAF8-C3F394A4EF5F}"/>
              </a:ext>
            </a:extLst>
          </p:cNvPr>
          <p:cNvSpPr/>
          <p:nvPr/>
        </p:nvSpPr>
        <p:spPr>
          <a:xfrm>
            <a:off x="2302523" y="3274151"/>
            <a:ext cx="6934912" cy="830997"/>
          </a:xfrm>
          <a:prstGeom prst="rect">
            <a:avLst/>
          </a:prstGeom>
        </p:spPr>
        <p:txBody>
          <a:bodyPr wrap="none">
            <a:spAutoFit/>
          </a:bodyPr>
          <a:lstStyle/>
          <a:p>
            <a:r>
              <a:rPr lang="fr-FR" sz="4800" dirty="0">
                <a:solidFill>
                  <a:schemeClr val="tx1">
                    <a:lumMod val="95000"/>
                    <a:lumOff val="5000"/>
                  </a:schemeClr>
                </a:solidFill>
              </a:rPr>
              <a:t>Mémoires personnelles</a:t>
            </a:r>
          </a:p>
        </p:txBody>
      </p:sp>
    </p:spTree>
    <p:extLst>
      <p:ext uri="{BB962C8B-B14F-4D97-AF65-F5344CB8AC3E}">
        <p14:creationId xmlns:p14="http://schemas.microsoft.com/office/powerpoint/2010/main" val="6082201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791AAA3D-7B47-CB49-8DEA-050C133BA5EB}"/>
              </a:ext>
            </a:extLst>
          </p:cNvPr>
          <p:cNvSpPr>
            <a:spLocks noGrp="1"/>
          </p:cNvSpPr>
          <p:nvPr>
            <p:ph idx="1"/>
          </p:nvPr>
        </p:nvSpPr>
        <p:spPr>
          <a:xfrm>
            <a:off x="3575713" y="949875"/>
            <a:ext cx="7574508" cy="3649133"/>
          </a:xfrm>
        </p:spPr>
        <p:txBody>
          <a:bodyPr>
            <a:normAutofit/>
          </a:bodyPr>
          <a:lstStyle/>
          <a:p>
            <a:pPr marL="0" indent="0">
              <a:buNone/>
            </a:pPr>
            <a:r>
              <a:rPr lang="fr-FR" sz="5400" dirty="0">
                <a:solidFill>
                  <a:schemeClr val="tx1">
                    <a:lumMod val="95000"/>
                    <a:lumOff val="5000"/>
                  </a:schemeClr>
                </a:solidFill>
                <a:latin typeface="Century Gothic" panose="020B0502020202020204" pitchFamily="34" charset="0"/>
              </a:rPr>
              <a:t>3.Quelle est la capitale de la Suisse ? </a:t>
            </a:r>
          </a:p>
        </p:txBody>
      </p:sp>
    </p:spTree>
    <p:extLst>
      <p:ext uri="{BB962C8B-B14F-4D97-AF65-F5344CB8AC3E}">
        <p14:creationId xmlns:p14="http://schemas.microsoft.com/office/powerpoint/2010/main" val="37530565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1837232-2AEF-5346-AB8F-B2FE00A9BBC5}"/>
              </a:ext>
            </a:extLst>
          </p:cNvPr>
          <p:cNvSpPr txBox="1"/>
          <p:nvPr/>
        </p:nvSpPr>
        <p:spPr>
          <a:xfrm>
            <a:off x="1431235" y="2842591"/>
            <a:ext cx="8884163" cy="830997"/>
          </a:xfrm>
          <a:prstGeom prst="rect">
            <a:avLst/>
          </a:prstGeom>
          <a:noFill/>
        </p:spPr>
        <p:txBody>
          <a:bodyPr wrap="none" rtlCol="0">
            <a:spAutoFit/>
          </a:bodyPr>
          <a:lstStyle/>
          <a:p>
            <a:r>
              <a:rPr lang="fr-FR" sz="4800" dirty="0">
                <a:solidFill>
                  <a:schemeClr val="tx1">
                    <a:lumMod val="95000"/>
                    <a:lumOff val="5000"/>
                  </a:schemeClr>
                </a:solidFill>
              </a:rPr>
              <a:t>Mémoires des connaissances</a:t>
            </a:r>
          </a:p>
        </p:txBody>
      </p:sp>
    </p:spTree>
    <p:extLst>
      <p:ext uri="{BB962C8B-B14F-4D97-AF65-F5344CB8AC3E}">
        <p14:creationId xmlns:p14="http://schemas.microsoft.com/office/powerpoint/2010/main" val="25436606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7A6283BB-00DB-E249-BACF-7CA562B712B3}"/>
              </a:ext>
            </a:extLst>
          </p:cNvPr>
          <p:cNvSpPr>
            <a:spLocks noGrp="1"/>
          </p:cNvSpPr>
          <p:nvPr>
            <p:ph idx="1"/>
          </p:nvPr>
        </p:nvSpPr>
        <p:spPr>
          <a:xfrm>
            <a:off x="3616657" y="1181369"/>
            <a:ext cx="7624500" cy="3649133"/>
          </a:xfrm>
        </p:spPr>
        <p:txBody>
          <a:bodyPr>
            <a:normAutofit/>
          </a:bodyPr>
          <a:lstStyle/>
          <a:p>
            <a:pPr marL="0" indent="0">
              <a:buNone/>
            </a:pPr>
            <a:r>
              <a:rPr lang="fr-FR" sz="5400" dirty="0">
                <a:solidFill>
                  <a:schemeClr val="tx1">
                    <a:lumMod val="95000"/>
                    <a:lumOff val="5000"/>
                  </a:schemeClr>
                </a:solidFill>
                <a:latin typeface="Century Gothic" panose="020B0502020202020204" pitchFamily="34" charset="0"/>
              </a:rPr>
              <a:t>4. Quel est le prénom de ton papa ? </a:t>
            </a:r>
          </a:p>
        </p:txBody>
      </p:sp>
    </p:spTree>
    <p:extLst>
      <p:ext uri="{BB962C8B-B14F-4D97-AF65-F5344CB8AC3E}">
        <p14:creationId xmlns:p14="http://schemas.microsoft.com/office/powerpoint/2010/main" val="18258218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038C8259-1D41-0E49-B9F5-0CA32E50437F}"/>
              </a:ext>
            </a:extLst>
          </p:cNvPr>
          <p:cNvSpPr txBox="1"/>
          <p:nvPr/>
        </p:nvSpPr>
        <p:spPr>
          <a:xfrm>
            <a:off x="2209527" y="3279913"/>
            <a:ext cx="6934912" cy="1107996"/>
          </a:xfrm>
          <a:prstGeom prst="rect">
            <a:avLst/>
          </a:prstGeom>
          <a:noFill/>
        </p:spPr>
        <p:txBody>
          <a:bodyPr wrap="none" rtlCol="0">
            <a:spAutoFit/>
          </a:bodyPr>
          <a:lstStyle/>
          <a:p>
            <a:r>
              <a:rPr lang="fr-FR" sz="4800" dirty="0">
                <a:solidFill>
                  <a:schemeClr val="tx1">
                    <a:lumMod val="95000"/>
                    <a:lumOff val="5000"/>
                  </a:schemeClr>
                </a:solidFill>
              </a:rPr>
              <a:t>Mémoires personnelles</a:t>
            </a:r>
          </a:p>
          <a:p>
            <a:endParaRPr lang="fr-FR" dirty="0"/>
          </a:p>
        </p:txBody>
      </p:sp>
    </p:spTree>
    <p:extLst>
      <p:ext uri="{BB962C8B-B14F-4D97-AF65-F5344CB8AC3E}">
        <p14:creationId xmlns:p14="http://schemas.microsoft.com/office/powerpoint/2010/main" val="20555388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4FC4EF02-A96A-2143-81BB-9118FED1B584}"/>
              </a:ext>
            </a:extLst>
          </p:cNvPr>
          <p:cNvSpPr>
            <a:spLocks noGrp="1"/>
          </p:cNvSpPr>
          <p:nvPr>
            <p:ph idx="1"/>
          </p:nvPr>
        </p:nvSpPr>
        <p:spPr>
          <a:xfrm>
            <a:off x="3684896" y="805218"/>
            <a:ext cx="7623570" cy="5131558"/>
          </a:xfrm>
        </p:spPr>
        <p:txBody>
          <a:bodyPr>
            <a:normAutofit/>
          </a:bodyPr>
          <a:lstStyle/>
          <a:p>
            <a:pPr marL="0" indent="0">
              <a:buNone/>
            </a:pPr>
            <a:r>
              <a:rPr lang="fr-FR" sz="5400" dirty="0">
                <a:solidFill>
                  <a:schemeClr val="tx1">
                    <a:lumMod val="95000"/>
                    <a:lumOff val="5000"/>
                  </a:schemeClr>
                </a:solidFill>
                <a:latin typeface="Century Gothic" panose="020B0502020202020204" pitchFamily="34" charset="0"/>
              </a:rPr>
              <a:t>5. Comment faire des multiplications à deux chiffres ? </a:t>
            </a:r>
          </a:p>
        </p:txBody>
      </p:sp>
    </p:spTree>
    <p:extLst>
      <p:ext uri="{BB962C8B-B14F-4D97-AF65-F5344CB8AC3E}">
        <p14:creationId xmlns:p14="http://schemas.microsoft.com/office/powerpoint/2010/main" val="15987180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8978E8D-925C-E24D-901E-110CB4CEF194}"/>
              </a:ext>
            </a:extLst>
          </p:cNvPr>
          <p:cNvSpPr txBox="1"/>
          <p:nvPr/>
        </p:nvSpPr>
        <p:spPr>
          <a:xfrm>
            <a:off x="1560443" y="3071192"/>
            <a:ext cx="6742551" cy="830997"/>
          </a:xfrm>
          <a:prstGeom prst="rect">
            <a:avLst/>
          </a:prstGeom>
          <a:noFill/>
        </p:spPr>
        <p:txBody>
          <a:bodyPr wrap="none" rtlCol="0">
            <a:spAutoFit/>
          </a:bodyPr>
          <a:lstStyle/>
          <a:p>
            <a:r>
              <a:rPr lang="fr-FR" sz="4800" dirty="0">
                <a:solidFill>
                  <a:schemeClr val="tx1">
                    <a:lumMod val="95000"/>
                    <a:lumOff val="5000"/>
                  </a:schemeClr>
                </a:solidFill>
              </a:rPr>
              <a:t>Mémoire procédurale</a:t>
            </a:r>
          </a:p>
        </p:txBody>
      </p:sp>
    </p:spTree>
    <p:extLst>
      <p:ext uri="{BB962C8B-B14F-4D97-AF65-F5344CB8AC3E}">
        <p14:creationId xmlns:p14="http://schemas.microsoft.com/office/powerpoint/2010/main" val="15031401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511B2DC4-1381-894F-A8E7-CD6BEFBF3343}"/>
              </a:ext>
            </a:extLst>
          </p:cNvPr>
          <p:cNvSpPr>
            <a:spLocks noGrp="1"/>
          </p:cNvSpPr>
          <p:nvPr>
            <p:ph idx="1"/>
          </p:nvPr>
        </p:nvSpPr>
        <p:spPr>
          <a:xfrm>
            <a:off x="3630304" y="859809"/>
            <a:ext cx="7186921" cy="4792495"/>
          </a:xfrm>
        </p:spPr>
        <p:txBody>
          <a:bodyPr>
            <a:normAutofit/>
          </a:bodyPr>
          <a:lstStyle/>
          <a:p>
            <a:pPr marL="0" indent="0">
              <a:buNone/>
            </a:pPr>
            <a:r>
              <a:rPr lang="fr-FR" sz="5400" dirty="0">
                <a:solidFill>
                  <a:schemeClr val="tx1">
                    <a:lumMod val="95000"/>
                    <a:lumOff val="5000"/>
                  </a:schemeClr>
                </a:solidFill>
                <a:latin typeface="Century Gothic" panose="020B0502020202020204" pitchFamily="34" charset="0"/>
              </a:rPr>
              <a:t>6. Comment faire du vélo ? </a:t>
            </a:r>
          </a:p>
        </p:txBody>
      </p:sp>
    </p:spTree>
    <p:extLst>
      <p:ext uri="{BB962C8B-B14F-4D97-AF65-F5344CB8AC3E}">
        <p14:creationId xmlns:p14="http://schemas.microsoft.com/office/powerpoint/2010/main" val="8624242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5F4074B-ED12-5445-9B61-21B24E619670}"/>
              </a:ext>
            </a:extLst>
          </p:cNvPr>
          <p:cNvSpPr txBox="1"/>
          <p:nvPr/>
        </p:nvSpPr>
        <p:spPr>
          <a:xfrm>
            <a:off x="1649896" y="2872409"/>
            <a:ext cx="6742551" cy="1107996"/>
          </a:xfrm>
          <a:prstGeom prst="rect">
            <a:avLst/>
          </a:prstGeom>
          <a:noFill/>
        </p:spPr>
        <p:txBody>
          <a:bodyPr wrap="none" rtlCol="0">
            <a:spAutoFit/>
          </a:bodyPr>
          <a:lstStyle/>
          <a:p>
            <a:r>
              <a:rPr lang="fr-FR" sz="4800" dirty="0">
                <a:solidFill>
                  <a:schemeClr val="tx1">
                    <a:lumMod val="95000"/>
                    <a:lumOff val="5000"/>
                  </a:schemeClr>
                </a:solidFill>
              </a:rPr>
              <a:t>Mémoire procédurale</a:t>
            </a:r>
          </a:p>
          <a:p>
            <a:endParaRPr lang="fr-FR" dirty="0"/>
          </a:p>
        </p:txBody>
      </p:sp>
    </p:spTree>
    <p:extLst>
      <p:ext uri="{BB962C8B-B14F-4D97-AF65-F5344CB8AC3E}">
        <p14:creationId xmlns:p14="http://schemas.microsoft.com/office/powerpoint/2010/main" val="41916974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D03A866-25C2-644D-8F36-B99CA7CB7467}"/>
              </a:ext>
            </a:extLst>
          </p:cNvPr>
          <p:cNvSpPr>
            <a:spLocks noGrp="1"/>
          </p:cNvSpPr>
          <p:nvPr>
            <p:ph idx="1"/>
          </p:nvPr>
        </p:nvSpPr>
        <p:spPr/>
        <p:txBody>
          <a:bodyPr>
            <a:normAutofit/>
          </a:bodyPr>
          <a:lstStyle/>
          <a:p>
            <a:pPr marL="0" indent="0">
              <a:buNone/>
            </a:pPr>
            <a:r>
              <a:rPr lang="fr-FR" sz="5400" dirty="0">
                <a:solidFill>
                  <a:schemeClr val="tx1">
                    <a:lumMod val="95000"/>
                    <a:lumOff val="5000"/>
                  </a:schemeClr>
                </a:solidFill>
                <a:latin typeface="Century Gothic" panose="020B0502020202020204" pitchFamily="34" charset="0"/>
              </a:rPr>
              <a:t>7.Est-ce que tu  connais les étapes d’une recette de cuisine ? </a:t>
            </a:r>
          </a:p>
        </p:txBody>
      </p:sp>
    </p:spTree>
    <p:extLst>
      <p:ext uri="{BB962C8B-B14F-4D97-AF65-F5344CB8AC3E}">
        <p14:creationId xmlns:p14="http://schemas.microsoft.com/office/powerpoint/2010/main" val="11451345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4EE50CFF-7D89-5C46-80E3-1E14F4B25D60}"/>
              </a:ext>
            </a:extLst>
          </p:cNvPr>
          <p:cNvSpPr txBox="1"/>
          <p:nvPr/>
        </p:nvSpPr>
        <p:spPr>
          <a:xfrm>
            <a:off x="1850485" y="2993485"/>
            <a:ext cx="6742551" cy="1107996"/>
          </a:xfrm>
          <a:prstGeom prst="rect">
            <a:avLst/>
          </a:prstGeom>
          <a:noFill/>
        </p:spPr>
        <p:txBody>
          <a:bodyPr wrap="none" rtlCol="0">
            <a:spAutoFit/>
          </a:bodyPr>
          <a:lstStyle/>
          <a:p>
            <a:r>
              <a:rPr lang="fr-FR" sz="4800" dirty="0">
                <a:solidFill>
                  <a:schemeClr val="tx1">
                    <a:lumMod val="95000"/>
                    <a:lumOff val="5000"/>
                  </a:schemeClr>
                </a:solidFill>
              </a:rPr>
              <a:t>Mémoire procédurale</a:t>
            </a:r>
          </a:p>
          <a:p>
            <a:endParaRPr lang="fr-FR" dirty="0"/>
          </a:p>
        </p:txBody>
      </p:sp>
    </p:spTree>
    <p:extLst>
      <p:ext uri="{BB962C8B-B14F-4D97-AF65-F5344CB8AC3E}">
        <p14:creationId xmlns:p14="http://schemas.microsoft.com/office/powerpoint/2010/main" val="29351226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D641E0F8-8037-3743-BA74-D2BF11ECDBB7}"/>
              </a:ext>
            </a:extLst>
          </p:cNvPr>
          <p:cNvSpPr>
            <a:spLocks noGrp="1"/>
          </p:cNvSpPr>
          <p:nvPr>
            <p:ph idx="1"/>
          </p:nvPr>
        </p:nvSpPr>
        <p:spPr/>
        <p:txBody>
          <a:bodyPr>
            <a:normAutofit/>
          </a:bodyPr>
          <a:lstStyle/>
          <a:p>
            <a:pPr marL="0" indent="0">
              <a:buNone/>
            </a:pPr>
            <a:r>
              <a:rPr lang="fr-FR" sz="5400" dirty="0">
                <a:solidFill>
                  <a:schemeClr val="tx1">
                    <a:lumMod val="95000"/>
                    <a:lumOff val="5000"/>
                  </a:schemeClr>
                </a:solidFill>
                <a:latin typeface="Century Gothic" panose="020B0502020202020204" pitchFamily="34" charset="0"/>
              </a:rPr>
              <a:t>8.Est-ce que tu sais où sont les toilettes de l’école ? </a:t>
            </a:r>
          </a:p>
        </p:txBody>
      </p:sp>
    </p:spTree>
    <p:extLst>
      <p:ext uri="{BB962C8B-B14F-4D97-AF65-F5344CB8AC3E}">
        <p14:creationId xmlns:p14="http://schemas.microsoft.com/office/powerpoint/2010/main" val="10426269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592C882-122E-C548-9CA4-41A35C27687A}"/>
              </a:ext>
            </a:extLst>
          </p:cNvPr>
          <p:cNvSpPr/>
          <p:nvPr/>
        </p:nvSpPr>
        <p:spPr>
          <a:xfrm>
            <a:off x="2080660" y="3294030"/>
            <a:ext cx="8884163" cy="830997"/>
          </a:xfrm>
          <a:prstGeom prst="rect">
            <a:avLst/>
          </a:prstGeom>
        </p:spPr>
        <p:txBody>
          <a:bodyPr wrap="none">
            <a:spAutoFit/>
          </a:bodyPr>
          <a:lstStyle/>
          <a:p>
            <a:r>
              <a:rPr lang="fr-FR" sz="4800" dirty="0">
                <a:solidFill>
                  <a:schemeClr val="tx1">
                    <a:lumMod val="95000"/>
                    <a:lumOff val="5000"/>
                  </a:schemeClr>
                </a:solidFill>
              </a:rPr>
              <a:t>Mémoires des connaissa</a:t>
            </a:r>
            <a:r>
              <a:rPr lang="fr-FR" sz="4800" dirty="0">
                <a:solidFill>
                  <a:schemeClr val="tx1">
                    <a:lumMod val="65000"/>
                    <a:lumOff val="35000"/>
                  </a:schemeClr>
                </a:solidFill>
              </a:rPr>
              <a:t>nces</a:t>
            </a:r>
          </a:p>
        </p:txBody>
      </p:sp>
    </p:spTree>
    <p:extLst>
      <p:ext uri="{BB962C8B-B14F-4D97-AF65-F5344CB8AC3E}">
        <p14:creationId xmlns:p14="http://schemas.microsoft.com/office/powerpoint/2010/main" val="12798500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F6EFCB8D-8E6C-B748-BA24-27ADB85F895B}"/>
              </a:ext>
            </a:extLst>
          </p:cNvPr>
          <p:cNvSpPr>
            <a:spLocks noGrp="1"/>
          </p:cNvSpPr>
          <p:nvPr>
            <p:ph idx="1"/>
          </p:nvPr>
        </p:nvSpPr>
        <p:spPr>
          <a:xfrm>
            <a:off x="3889612" y="777923"/>
            <a:ext cx="7158492" cy="4735486"/>
          </a:xfrm>
        </p:spPr>
        <p:txBody>
          <a:bodyPr>
            <a:normAutofit/>
          </a:bodyPr>
          <a:lstStyle/>
          <a:p>
            <a:pPr marL="0" indent="0">
              <a:buNone/>
            </a:pPr>
            <a:r>
              <a:rPr lang="fr-FR" sz="5400" dirty="0">
                <a:solidFill>
                  <a:schemeClr val="tx1">
                    <a:lumMod val="95000"/>
                    <a:lumOff val="5000"/>
                  </a:schemeClr>
                </a:solidFill>
                <a:latin typeface="Century Gothic" panose="020B0502020202020204" pitchFamily="34" charset="0"/>
              </a:rPr>
              <a:t>9.Est-ce que tu te rappelles comment traduire le mot </a:t>
            </a:r>
            <a:r>
              <a:rPr lang="fr-FR" sz="5400" i="1" dirty="0">
                <a:solidFill>
                  <a:schemeClr val="tx1">
                    <a:lumMod val="95000"/>
                    <a:lumOff val="5000"/>
                  </a:schemeClr>
                </a:solidFill>
                <a:latin typeface="Century Gothic" panose="020B0502020202020204" pitchFamily="34" charset="0"/>
              </a:rPr>
              <a:t>chien</a:t>
            </a:r>
            <a:r>
              <a:rPr lang="fr-FR" sz="5400" dirty="0">
                <a:solidFill>
                  <a:schemeClr val="tx1">
                    <a:lumMod val="95000"/>
                    <a:lumOff val="5000"/>
                  </a:schemeClr>
                </a:solidFill>
                <a:latin typeface="Century Gothic" panose="020B0502020202020204" pitchFamily="34" charset="0"/>
              </a:rPr>
              <a:t> en allemand ?  </a:t>
            </a:r>
          </a:p>
        </p:txBody>
      </p:sp>
    </p:spTree>
    <p:extLst>
      <p:ext uri="{BB962C8B-B14F-4D97-AF65-F5344CB8AC3E}">
        <p14:creationId xmlns:p14="http://schemas.microsoft.com/office/powerpoint/2010/main" val="30397500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00BCC3A7-98C2-9542-87D9-6F43D6572913}"/>
              </a:ext>
            </a:extLst>
          </p:cNvPr>
          <p:cNvSpPr txBox="1"/>
          <p:nvPr/>
        </p:nvSpPr>
        <p:spPr>
          <a:xfrm>
            <a:off x="1952587" y="2856445"/>
            <a:ext cx="8884163" cy="1107996"/>
          </a:xfrm>
          <a:prstGeom prst="rect">
            <a:avLst/>
          </a:prstGeom>
          <a:noFill/>
        </p:spPr>
        <p:txBody>
          <a:bodyPr wrap="none" rtlCol="0">
            <a:spAutoFit/>
          </a:bodyPr>
          <a:lstStyle/>
          <a:p>
            <a:r>
              <a:rPr lang="fr-FR" sz="4800" dirty="0">
                <a:solidFill>
                  <a:schemeClr val="tx1">
                    <a:lumMod val="95000"/>
                    <a:lumOff val="5000"/>
                  </a:schemeClr>
                </a:solidFill>
              </a:rPr>
              <a:t>Mémoires des connaissances</a:t>
            </a:r>
          </a:p>
          <a:p>
            <a:endParaRPr lang="fr-FR" dirty="0"/>
          </a:p>
        </p:txBody>
      </p:sp>
    </p:spTree>
    <p:extLst>
      <p:ext uri="{BB962C8B-B14F-4D97-AF65-F5344CB8AC3E}">
        <p14:creationId xmlns:p14="http://schemas.microsoft.com/office/powerpoint/2010/main" val="36464053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2AA029F1-6001-D442-BA3E-17068ED0B041}"/>
              </a:ext>
            </a:extLst>
          </p:cNvPr>
          <p:cNvSpPr>
            <a:spLocks noGrp="1"/>
          </p:cNvSpPr>
          <p:nvPr>
            <p:ph idx="1"/>
          </p:nvPr>
        </p:nvSpPr>
        <p:spPr>
          <a:xfrm>
            <a:off x="3875963" y="696036"/>
            <a:ext cx="7069127" cy="5308979"/>
          </a:xfrm>
        </p:spPr>
        <p:txBody>
          <a:bodyPr>
            <a:normAutofit/>
          </a:bodyPr>
          <a:lstStyle/>
          <a:p>
            <a:pPr marL="0" indent="0">
              <a:buNone/>
            </a:pPr>
            <a:r>
              <a:rPr lang="fr-FR" sz="5400" dirty="0">
                <a:solidFill>
                  <a:schemeClr val="tx1">
                    <a:lumMod val="95000"/>
                    <a:lumOff val="5000"/>
                  </a:schemeClr>
                </a:solidFill>
                <a:latin typeface="Century Gothic" panose="020B0502020202020204" pitchFamily="34" charset="0"/>
              </a:rPr>
              <a:t>10.Est-ce que tu te rappelles comment écrire le nom de ton village ? </a:t>
            </a:r>
          </a:p>
        </p:txBody>
      </p:sp>
    </p:spTree>
    <p:extLst>
      <p:ext uri="{BB962C8B-B14F-4D97-AF65-F5344CB8AC3E}">
        <p14:creationId xmlns:p14="http://schemas.microsoft.com/office/powerpoint/2010/main" val="17099316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D78E17-FDB2-D448-8C14-66C7C78548EB}"/>
              </a:ext>
            </a:extLst>
          </p:cNvPr>
          <p:cNvSpPr/>
          <p:nvPr/>
        </p:nvSpPr>
        <p:spPr>
          <a:xfrm>
            <a:off x="1752205" y="3125065"/>
            <a:ext cx="8884163" cy="830997"/>
          </a:xfrm>
          <a:prstGeom prst="rect">
            <a:avLst/>
          </a:prstGeom>
        </p:spPr>
        <p:txBody>
          <a:bodyPr wrap="none">
            <a:spAutoFit/>
          </a:bodyPr>
          <a:lstStyle/>
          <a:p>
            <a:r>
              <a:rPr lang="fr-FR" sz="4800" dirty="0">
                <a:solidFill>
                  <a:schemeClr val="tx1">
                    <a:lumMod val="95000"/>
                    <a:lumOff val="5000"/>
                  </a:schemeClr>
                </a:solidFill>
              </a:rPr>
              <a:t>Mémoires des connaissances</a:t>
            </a:r>
          </a:p>
        </p:txBody>
      </p:sp>
    </p:spTree>
    <p:extLst>
      <p:ext uri="{BB962C8B-B14F-4D97-AF65-F5344CB8AC3E}">
        <p14:creationId xmlns:p14="http://schemas.microsoft.com/office/powerpoint/2010/main" val="30070561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ulle ronde 1">
            <a:extLst>
              <a:ext uri="{FF2B5EF4-FFF2-40B4-BE49-F238E27FC236}">
                <a16:creationId xmlns:a16="http://schemas.microsoft.com/office/drawing/2014/main" id="{E8F2E421-83A5-CF4B-A7F7-46971EED1E40}"/>
              </a:ext>
            </a:extLst>
          </p:cNvPr>
          <p:cNvSpPr/>
          <p:nvPr/>
        </p:nvSpPr>
        <p:spPr>
          <a:xfrm>
            <a:off x="2272143" y="1565564"/>
            <a:ext cx="7253504" cy="3823854"/>
          </a:xfrm>
          <a:prstGeom prst="wedgeEllipseCallout">
            <a:avLst>
              <a:gd name="adj1" fmla="val -38803"/>
              <a:gd name="adj2" fmla="val 49552"/>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fr-FR" sz="2400" dirty="0">
                <a:solidFill>
                  <a:schemeClr val="tx1">
                    <a:lumMod val="95000"/>
                    <a:lumOff val="5000"/>
                  </a:schemeClr>
                </a:solidFill>
              </a:rPr>
              <a:t>Bravo !  </a:t>
            </a:r>
          </a:p>
          <a:p>
            <a:pPr algn="ctr"/>
            <a:endParaRPr lang="fr-FR" sz="2400" dirty="0">
              <a:solidFill>
                <a:schemeClr val="tx1">
                  <a:lumMod val="95000"/>
                  <a:lumOff val="5000"/>
                </a:schemeClr>
              </a:solidFill>
            </a:endParaRPr>
          </a:p>
          <a:p>
            <a:pPr algn="ctr"/>
            <a:r>
              <a:rPr lang="fr-FR" sz="2400" dirty="0">
                <a:solidFill>
                  <a:schemeClr val="tx1">
                    <a:lumMod val="95000"/>
                    <a:lumOff val="5000"/>
                  </a:schemeClr>
                </a:solidFill>
              </a:rPr>
              <a:t>C’est okay, si nous n’avons pas toutes et tous exactement les mêmes réponses. Le système de mémorisation est complexe. </a:t>
            </a:r>
          </a:p>
          <a:p>
            <a:pPr algn="ctr"/>
            <a:endParaRPr lang="fr-FR" sz="2400" dirty="0">
              <a:solidFill>
                <a:schemeClr val="tx1">
                  <a:lumMod val="95000"/>
                  <a:lumOff val="5000"/>
                </a:schemeClr>
              </a:solidFill>
            </a:endParaRPr>
          </a:p>
          <a:p>
            <a:pPr algn="ctr"/>
            <a:r>
              <a:rPr lang="fr-FR" sz="2400" dirty="0">
                <a:solidFill>
                  <a:schemeClr val="tx1">
                    <a:lumMod val="95000"/>
                    <a:lumOff val="5000"/>
                  </a:schemeClr>
                </a:solidFill>
              </a:rPr>
              <a:t>Attention, c’est presque fini.   </a:t>
            </a:r>
          </a:p>
        </p:txBody>
      </p:sp>
    </p:spTree>
    <p:extLst>
      <p:ext uri="{BB962C8B-B14F-4D97-AF65-F5344CB8AC3E}">
        <p14:creationId xmlns:p14="http://schemas.microsoft.com/office/powerpoint/2010/main" val="40618326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47502D0-8722-564A-B693-D965DD7AA70B}"/>
              </a:ext>
            </a:extLst>
          </p:cNvPr>
          <p:cNvSpPr>
            <a:spLocks noGrp="1"/>
          </p:cNvSpPr>
          <p:nvPr>
            <p:ph type="title"/>
          </p:nvPr>
        </p:nvSpPr>
        <p:spPr/>
        <p:txBody>
          <a:bodyPr/>
          <a:lstStyle/>
          <a:p>
            <a:r>
              <a:rPr lang="fr-FR" dirty="0">
                <a:solidFill>
                  <a:schemeClr val="tx1">
                    <a:lumMod val="95000"/>
                    <a:lumOff val="5000"/>
                  </a:schemeClr>
                </a:solidFill>
              </a:rPr>
              <a:t>Pour terminer </a:t>
            </a:r>
            <a:br>
              <a:rPr lang="fr-FR" dirty="0">
                <a:solidFill>
                  <a:schemeClr val="tx1">
                    <a:lumMod val="95000"/>
                    <a:lumOff val="5000"/>
                  </a:schemeClr>
                </a:solidFill>
              </a:rPr>
            </a:br>
            <a:r>
              <a:rPr lang="fr-FR" dirty="0">
                <a:solidFill>
                  <a:schemeClr val="tx1">
                    <a:lumMod val="95000"/>
                    <a:lumOff val="5000"/>
                  </a:schemeClr>
                </a:solidFill>
              </a:rPr>
              <a:t>et par </a:t>
            </a:r>
            <a:br>
              <a:rPr lang="fr-FR" dirty="0">
                <a:solidFill>
                  <a:schemeClr val="tx1">
                    <a:lumMod val="95000"/>
                    <a:lumOff val="5000"/>
                  </a:schemeClr>
                </a:solidFill>
              </a:rPr>
            </a:br>
            <a:r>
              <a:rPr lang="fr-FR" dirty="0">
                <a:solidFill>
                  <a:schemeClr val="tx1">
                    <a:lumMod val="95000"/>
                    <a:lumOff val="5000"/>
                  </a:schemeClr>
                </a:solidFill>
              </a:rPr>
              <a:t>groupe de</a:t>
            </a:r>
            <a:br>
              <a:rPr lang="fr-FR" dirty="0">
                <a:solidFill>
                  <a:schemeClr val="tx1">
                    <a:lumMod val="95000"/>
                    <a:lumOff val="5000"/>
                  </a:schemeClr>
                </a:solidFill>
              </a:rPr>
            </a:br>
            <a:r>
              <a:rPr lang="fr-FR" dirty="0">
                <a:solidFill>
                  <a:schemeClr val="tx1">
                    <a:lumMod val="95000"/>
                    <a:lumOff val="5000"/>
                  </a:schemeClr>
                </a:solidFill>
              </a:rPr>
              <a:t>2 ou 3 élèves</a:t>
            </a:r>
          </a:p>
        </p:txBody>
      </p:sp>
      <p:sp>
        <p:nvSpPr>
          <p:cNvPr id="3" name="Espace réservé du contenu 2">
            <a:extLst>
              <a:ext uri="{FF2B5EF4-FFF2-40B4-BE49-F238E27FC236}">
                <a16:creationId xmlns:a16="http://schemas.microsoft.com/office/drawing/2014/main" id="{1920ADE0-C5A4-7F45-8CA1-4B95957AD5BD}"/>
              </a:ext>
            </a:extLst>
          </p:cNvPr>
          <p:cNvSpPr>
            <a:spLocks noGrp="1"/>
          </p:cNvSpPr>
          <p:nvPr>
            <p:ph idx="1"/>
          </p:nvPr>
        </p:nvSpPr>
        <p:spPr>
          <a:xfrm>
            <a:off x="3716869" y="914263"/>
            <a:ext cx="7315200" cy="5120640"/>
          </a:xfrm>
        </p:spPr>
        <p:txBody>
          <a:bodyPr>
            <a:noAutofit/>
          </a:bodyPr>
          <a:lstStyle/>
          <a:p>
            <a:pPr marL="0" indent="0">
              <a:buNone/>
            </a:pPr>
            <a:r>
              <a:rPr lang="fr-FR" sz="2800" dirty="0">
                <a:solidFill>
                  <a:schemeClr val="tx1">
                    <a:lumMod val="95000"/>
                    <a:lumOff val="5000"/>
                  </a:schemeClr>
                </a:solidFill>
              </a:rPr>
              <a:t>1. </a:t>
            </a:r>
            <a:r>
              <a:rPr lang="fr-FR" sz="2800" b="1" dirty="0">
                <a:solidFill>
                  <a:schemeClr val="tx1">
                    <a:lumMod val="95000"/>
                    <a:lumOff val="5000"/>
                  </a:schemeClr>
                </a:solidFill>
              </a:rPr>
              <a:t>Repérer</a:t>
            </a:r>
            <a:r>
              <a:rPr lang="fr-FR" sz="2800" dirty="0">
                <a:solidFill>
                  <a:schemeClr val="tx1">
                    <a:lumMod val="95000"/>
                    <a:lumOff val="5000"/>
                  </a:schemeClr>
                </a:solidFill>
              </a:rPr>
              <a:t> si vous avez des réponses communes parmi les 10. </a:t>
            </a:r>
            <a:br>
              <a:rPr lang="fr-FR" sz="2800" dirty="0">
                <a:solidFill>
                  <a:schemeClr val="tx1">
                    <a:lumMod val="95000"/>
                    <a:lumOff val="5000"/>
                  </a:schemeClr>
                </a:solidFill>
              </a:rPr>
            </a:br>
            <a:r>
              <a:rPr lang="fr-FR" sz="1400" dirty="0">
                <a:solidFill>
                  <a:schemeClr val="tx1">
                    <a:lumMod val="95000"/>
                    <a:lumOff val="5000"/>
                  </a:schemeClr>
                </a:solidFill>
              </a:rPr>
              <a:t>Exemple: la capitale de la Suisse. </a:t>
            </a:r>
          </a:p>
          <a:p>
            <a:pPr marL="0" indent="0">
              <a:buNone/>
            </a:pPr>
            <a:endParaRPr lang="fr-FR" sz="1400" dirty="0">
              <a:solidFill>
                <a:schemeClr val="tx1">
                  <a:lumMod val="95000"/>
                  <a:lumOff val="5000"/>
                </a:schemeClr>
              </a:solidFill>
            </a:endParaRPr>
          </a:p>
          <a:p>
            <a:pPr marL="0" indent="0">
              <a:buNone/>
            </a:pPr>
            <a:r>
              <a:rPr lang="fr-FR" sz="2800" dirty="0">
                <a:solidFill>
                  <a:schemeClr val="tx1">
                    <a:lumMod val="95000"/>
                    <a:lumOff val="5000"/>
                  </a:schemeClr>
                </a:solidFill>
              </a:rPr>
              <a:t>2. </a:t>
            </a:r>
            <a:r>
              <a:rPr lang="fr-FR" sz="2800" b="1" dirty="0">
                <a:solidFill>
                  <a:schemeClr val="tx1">
                    <a:lumMod val="95000"/>
                    <a:lumOff val="5000"/>
                  </a:schemeClr>
                </a:solidFill>
              </a:rPr>
              <a:t>Écrire une définition </a:t>
            </a:r>
            <a:r>
              <a:rPr lang="fr-FR" sz="2800" dirty="0">
                <a:solidFill>
                  <a:schemeClr val="tx1">
                    <a:lumMod val="95000"/>
                    <a:lumOff val="5000"/>
                  </a:schemeClr>
                </a:solidFill>
              </a:rPr>
              <a:t>des « mémoires » sur une feuille, en mettant </a:t>
            </a:r>
            <a:br>
              <a:rPr lang="fr-FR" sz="2800" dirty="0">
                <a:solidFill>
                  <a:schemeClr val="tx1">
                    <a:lumMod val="95000"/>
                    <a:lumOff val="5000"/>
                  </a:schemeClr>
                </a:solidFill>
              </a:rPr>
            </a:br>
            <a:r>
              <a:rPr lang="fr-FR" sz="2800" dirty="0">
                <a:solidFill>
                  <a:schemeClr val="tx1">
                    <a:lumMod val="95000"/>
                    <a:lumOff val="5000"/>
                  </a:schemeClr>
                </a:solidFill>
              </a:rPr>
              <a:t>le prénom de tous les auteurs. </a:t>
            </a:r>
            <a:br>
              <a:rPr lang="fr-FR" sz="2800" dirty="0">
                <a:solidFill>
                  <a:schemeClr val="tx1">
                    <a:lumMod val="95000"/>
                    <a:lumOff val="5000"/>
                  </a:schemeClr>
                </a:solidFill>
              </a:rPr>
            </a:br>
            <a:r>
              <a:rPr lang="fr-FR" sz="1400" dirty="0">
                <a:solidFill>
                  <a:schemeClr val="tx1">
                    <a:lumMod val="95000"/>
                    <a:lumOff val="5000"/>
                  </a:schemeClr>
                </a:solidFill>
              </a:rPr>
              <a:t>(plusieurs réponses peuvent être correctes)</a:t>
            </a:r>
          </a:p>
          <a:p>
            <a:pPr marL="0" indent="0">
              <a:buNone/>
            </a:pPr>
            <a:endParaRPr lang="fr-FR" sz="2800" dirty="0"/>
          </a:p>
        </p:txBody>
      </p:sp>
    </p:spTree>
    <p:extLst>
      <p:ext uri="{BB962C8B-B14F-4D97-AF65-F5344CB8AC3E}">
        <p14:creationId xmlns:p14="http://schemas.microsoft.com/office/powerpoint/2010/main" val="24846096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Bulle ronde 5">
            <a:extLst>
              <a:ext uri="{FF2B5EF4-FFF2-40B4-BE49-F238E27FC236}">
                <a16:creationId xmlns:a16="http://schemas.microsoft.com/office/drawing/2014/main" id="{03923829-134A-2547-934C-9C40BDB59FD6}"/>
              </a:ext>
            </a:extLst>
          </p:cNvPr>
          <p:cNvSpPr/>
          <p:nvPr/>
        </p:nvSpPr>
        <p:spPr>
          <a:xfrm>
            <a:off x="4475016" y="2057030"/>
            <a:ext cx="6331527" cy="2826327"/>
          </a:xfrm>
          <a:prstGeom prst="wedgeEllipseCallou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fr-FR" sz="3200" dirty="0">
                <a:solidFill>
                  <a:schemeClr val="tx1">
                    <a:lumMod val="95000"/>
                    <a:lumOff val="5000"/>
                  </a:schemeClr>
                </a:solidFill>
                <a:latin typeface="Century Gothic" panose="020B0502020202020204" pitchFamily="34" charset="0"/>
              </a:rPr>
              <a:t>Merci !</a:t>
            </a:r>
          </a:p>
          <a:p>
            <a:pPr algn="ctr"/>
            <a:endParaRPr lang="fr-FR" dirty="0"/>
          </a:p>
        </p:txBody>
      </p:sp>
      <p:sp>
        <p:nvSpPr>
          <p:cNvPr id="7" name="ZoneTexte 6">
            <a:extLst>
              <a:ext uri="{FF2B5EF4-FFF2-40B4-BE49-F238E27FC236}">
                <a16:creationId xmlns:a16="http://schemas.microsoft.com/office/drawing/2014/main" id="{2DD945F5-80BE-654D-91CD-8E9A75ABC1AD}"/>
              </a:ext>
            </a:extLst>
          </p:cNvPr>
          <p:cNvSpPr txBox="1"/>
          <p:nvPr/>
        </p:nvSpPr>
        <p:spPr>
          <a:xfrm>
            <a:off x="166255" y="3147027"/>
            <a:ext cx="784189" cy="646331"/>
          </a:xfrm>
          <a:prstGeom prst="rect">
            <a:avLst/>
          </a:prstGeom>
          <a:noFill/>
        </p:spPr>
        <p:txBody>
          <a:bodyPr wrap="none" rtlCol="0">
            <a:spAutoFit/>
          </a:bodyPr>
          <a:lstStyle/>
          <a:p>
            <a:r>
              <a:rPr lang="fr-FR" sz="3600" dirty="0">
                <a:solidFill>
                  <a:schemeClr val="tx1">
                    <a:lumMod val="95000"/>
                    <a:lumOff val="5000"/>
                  </a:schemeClr>
                </a:solidFill>
              </a:rPr>
              <a:t>Fin</a:t>
            </a:r>
          </a:p>
        </p:txBody>
      </p:sp>
    </p:spTree>
    <p:extLst>
      <p:ext uri="{BB962C8B-B14F-4D97-AF65-F5344CB8AC3E}">
        <p14:creationId xmlns:p14="http://schemas.microsoft.com/office/powerpoint/2010/main" val="3354204676"/>
      </p:ext>
    </p:extLst>
  </p:cSld>
  <p:clrMapOvr>
    <a:masterClrMapping/>
  </p:clrMapOvr>
</p:sld>
</file>

<file path=ppt/theme/theme1.xml><?xml version="1.0" encoding="utf-8"?>
<a:theme xmlns:a="http://schemas.openxmlformats.org/drawingml/2006/main" name="Cadre">
  <a:themeElements>
    <a:clrScheme name="Cadr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adr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037A2B173DFD74E813BDF351F17E8EF" ma:contentTypeVersion="16" ma:contentTypeDescription="Crée un document." ma:contentTypeScope="" ma:versionID="974f2552e9aa1272c144bae8cd193a62">
  <xsd:schema xmlns:xsd="http://www.w3.org/2001/XMLSchema" xmlns:xs="http://www.w3.org/2001/XMLSchema" xmlns:p="http://schemas.microsoft.com/office/2006/metadata/properties" xmlns:ns1="http://schemas.microsoft.com/sharepoint/v3" xmlns:ns2="849655f3-5e7d-4698-a838-8ae5e1cd2393" xmlns:ns3="68fe9138-4154-4e23-8b1c-7270e63d177e" targetNamespace="http://schemas.microsoft.com/office/2006/metadata/properties" ma:root="true" ma:fieldsID="1dc841d744a900daff79a3c23169b0ff" ns1:_="" ns2:_="" ns3:_="">
    <xsd:import namespace="http://schemas.microsoft.com/sharepoint/v3"/>
    <xsd:import namespace="849655f3-5e7d-4698-a838-8ae5e1cd2393"/>
    <xsd:import namespace="68fe9138-4154-4e23-8b1c-7270e63d177e"/>
    <xsd:element name="properties">
      <xsd:complexType>
        <xsd:sequence>
          <xsd:element name="documentManagement">
            <xsd:complexType>
              <xsd:all>
                <xsd:element ref="ns2:_dlc_DocId" minOccurs="0"/>
                <xsd:element ref="ns2:_dlc_DocIdUrl" minOccurs="0"/>
                <xsd:element ref="ns2:_dlc_DocIdPersistId" minOccurs="0"/>
                <xsd:element ref="ns2:TaxCatchAll" minOccurs="0"/>
                <xsd:element ref="ns2:TaxCatchAllLabel" minOccurs="0"/>
                <xsd:element ref="ns2:SharedWithUsers" minOccurs="0"/>
                <xsd:element ref="ns3:DocTypesHTField0" minOccurs="0"/>
                <xsd:element ref="ns3:DocTypesHTField1" minOccurs="0"/>
                <xsd:element ref="ns3:DocTypesHTField2" minOccurs="0"/>
                <xsd:element ref="ns3:DocTypesHTField3" minOccurs="0"/>
                <xsd:element ref="ns1:PublishingStartDate" minOccurs="0"/>
                <xsd:element ref="ns1:PublishingExpirationDate"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22" nillable="true" ma:displayName="Date de début de planification" ma:description="La colonne de site Date de début de planification est créée par la fonctionnalité de publication. Elle permet de spécifier les date et heure auxquelles cette page apparaîtra la première fois aux visiteurs du site." ma:internalName="PublishingStartDate">
      <xsd:simpleType>
        <xsd:restriction base="dms:Unknown"/>
      </xsd:simpleType>
    </xsd:element>
    <xsd:element name="PublishingExpirationDate" ma:index="23" nillable="true" ma:displayName="Date de fin de planification" ma:description="La colonne de site Date de fin de planification est créée par la fonctionnalité de publication. Elle permet de spécifier les date et heure auxquelles cette page n'apparaîtra plus aux visiteurs du sit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849655f3-5e7d-4698-a838-8ae5e1cd2393" elementFormDefault="qualified">
    <xsd:import namespace="http://schemas.microsoft.com/office/2006/documentManagement/types"/>
    <xsd:import namespace="http://schemas.microsoft.com/office/infopath/2007/PartnerControls"/>
    <xsd:element name="_dlc_DocId" ma:index="8" nillable="true" ma:displayName="Valeur d’ID de document" ma:description="Valeur de l’ID de document affecté à cet élément." ma:internalName="_dlc_DocId" ma:readOnly="true">
      <xsd:simpleType>
        <xsd:restriction base="dms:Text"/>
      </xsd:simpleType>
    </xsd:element>
    <xsd:element name="_dlc_DocIdUrl" ma:index="9" nillable="true" ma:displayName="ID de document" ma:description="Lien permanent vers ce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TaxCatchAll" ma:index="11" nillable="true" ma:displayName="Taxonomy Catch All Column" ma:description="" ma:hidden="true" ma:list="{bcebe7f2-6156-484f-9338-a02d5f5a5edf}" ma:internalName="TaxCatchAll" ma:showField="CatchAllData" ma:web="849655f3-5e7d-4698-a838-8ae5e1cd2393">
      <xsd:complexType>
        <xsd:complexContent>
          <xsd:extension base="dms:MultiChoiceLookup">
            <xsd:sequence>
              <xsd:element name="Value" type="dms:Lookup" maxOccurs="unbounded" minOccurs="0" nillable="true"/>
            </xsd:sequence>
          </xsd:extension>
        </xsd:complexContent>
      </xsd:complexType>
    </xsd:element>
    <xsd:element name="TaxCatchAllLabel" ma:index="12" nillable="true" ma:displayName="Taxonomy Catch All Column1" ma:description="" ma:hidden="true" ma:list="{bcebe7f2-6156-484f-9338-a02d5f5a5edf}" ma:internalName="TaxCatchAllLabel" ma:readOnly="true" ma:showField="CatchAllDataLabel" ma:web="849655f3-5e7d-4698-a838-8ae5e1cd2393">
      <xsd:complexType>
        <xsd:complexContent>
          <xsd:extension base="dms:MultiChoiceLookup">
            <xsd:sequence>
              <xsd:element name="Value" type="dms:Lookup" maxOccurs="unbounded" minOccurs="0" nillable="true"/>
            </xsd:sequence>
          </xsd:extension>
        </xsd:complexContent>
      </xsd:complexType>
    </xsd:element>
    <xsd:element name="SharedWithUsers" ma:index="13" nillable="true" ma:displayName="Partagé avec"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4" nillable="true" ma:displayName="Partagé avec dé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8fe9138-4154-4e23-8b1c-7270e63d177e" elementFormDefault="qualified">
    <xsd:import namespace="http://schemas.microsoft.com/office/2006/documentManagement/types"/>
    <xsd:import namespace="http://schemas.microsoft.com/office/infopath/2007/PartnerControls"/>
    <xsd:element name="DocTypesHTField0" ma:index="14" nillable="true" ma:taxonomy="true" ma:internalName="DocTypesHTField0" ma:taxonomyFieldName="Division" ma:displayName="Filière" ma:default="" ma:fieldId="{9bd33840-fc59-4e16-adae-50b676370531}" ma:taxonomyMulti="true" ma:sspId="72f41b62-d50b-44b1-9f8c-76e60d329203" ma:termSetId="b7509379-ab4d-4e8a-b051-787a81ead910" ma:anchorId="00000000-0000-0000-0000-000000000000" ma:open="false" ma:isKeyword="false">
      <xsd:complexType>
        <xsd:sequence>
          <xsd:element ref="pc:Terms" minOccurs="0" maxOccurs="1"/>
        </xsd:sequence>
      </xsd:complexType>
    </xsd:element>
    <xsd:element name="DocTypesHTField1" ma:index="16" nillable="true" ma:taxonomy="true" ma:internalName="DocTypesHTField1" ma:taxonomyFieldName="Cycle" ma:displayName="Groupes" ma:default="" ma:fieldId="{67346cd0-1553-46a0-a42d-e1ef32f15de7}" ma:taxonomyMulti="true" ma:sspId="72f41b62-d50b-44b1-9f8c-76e60d329203" ma:termSetId="fa4cdcd1-9932-4227-90dc-f8a36998e871" ma:anchorId="00000000-0000-0000-0000-000000000000" ma:open="false" ma:isKeyword="false">
      <xsd:complexType>
        <xsd:sequence>
          <xsd:element ref="pc:Terms" minOccurs="0" maxOccurs="1"/>
        </xsd:sequence>
      </xsd:complexType>
    </xsd:element>
    <xsd:element name="DocTypesHTField2" ma:index="18" nillable="true" ma:taxonomy="true" ma:internalName="DocTypesHTField2" ma:taxonomyFieldName="Media" ma:displayName="Classements" ma:default="" ma:fieldId="{66397c7f-9ea9-4e36-9f61-a6a9e7874106}" ma:taxonomyMulti="true" ma:sspId="72f41b62-d50b-44b1-9f8c-76e60d329203" ma:termSetId="9cfecf26-8a3a-476c-8127-366aa5d6083a" ma:anchorId="00000000-0000-0000-0000-000000000000" ma:open="false" ma:isKeyword="false">
      <xsd:complexType>
        <xsd:sequence>
          <xsd:element ref="pc:Terms" minOccurs="0" maxOccurs="1"/>
        </xsd:sequence>
      </xsd:complexType>
    </xsd:element>
    <xsd:element name="DocTypesHTField3" ma:index="20" nillable="true" ma:taxonomy="true" ma:internalName="DocTypesHTField3" ma:taxonomyFieldName="Storage" ma:displayName="Stockage" ma:default="" ma:fieldId="{173ab645-62c6-4a25-810c-a60e0392539c}" ma:taxonomyMulti="true" ma:sspId="72f41b62-d50b-44b1-9f8c-76e60d329203" ma:termSetId="07be2cfb-d03a-45e9-adb9-2befb4ec9b38" ma:anchorId="00000000-0000-0000-0000-000000000000" ma:open="fals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_dlc_DocId xmlns="849655f3-5e7d-4698-a838-8ae5e1cd2393">BEJUNE-1585836169-17469</_dlc_DocId>
    <_dlc_DocIdUrl xmlns="849655f3-5e7d-4698-a838-8ae5e1cd2393">
      <Url>https://extranet.hep-bejune.ch/docs/_layouts/15/DocIdRedir.aspx?ID=BEJUNE-1585836169-17469</Url>
      <Description>BEJUNE-1585836169-17469</Description>
    </_dlc_DocIdUrl>
    <TaxCatchAll xmlns="849655f3-5e7d-4698-a838-8ae5e1cd2393"/>
    <DocTypesHTField2 xmlns="68fe9138-4154-4e23-8b1c-7270e63d177e">
      <Terms xmlns="http://schemas.microsoft.com/office/infopath/2007/PartnerControls"/>
    </DocTypesHTField2>
    <DocTypesHTField3 xmlns="68fe9138-4154-4e23-8b1c-7270e63d177e">
      <Terms xmlns="http://schemas.microsoft.com/office/infopath/2007/PartnerControls"/>
    </DocTypesHTField3>
    <DocTypesHTField0 xmlns="68fe9138-4154-4e23-8b1c-7270e63d177e">
      <Terms xmlns="http://schemas.microsoft.com/office/infopath/2007/PartnerControls"/>
    </DocTypesHTField0>
    <PublishingExpirationDate xmlns="http://schemas.microsoft.com/sharepoint/v3" xsi:nil="true"/>
    <PublishingStartDate xmlns="http://schemas.microsoft.com/sharepoint/v3" xsi:nil="true"/>
    <DocTypesHTField1 xmlns="68fe9138-4154-4e23-8b1c-7270e63d177e">
      <Terms xmlns="http://schemas.microsoft.com/office/infopath/2007/PartnerControls"/>
    </DocTypesHTField1>
  </documentManagement>
</p:properties>
</file>

<file path=customXml/itemProps1.xml><?xml version="1.0" encoding="utf-8"?>
<ds:datastoreItem xmlns:ds="http://schemas.openxmlformats.org/officeDocument/2006/customXml" ds:itemID="{BB4F2140-5461-4F38-BAD5-B45EE32B5415}"/>
</file>

<file path=customXml/itemProps2.xml><?xml version="1.0" encoding="utf-8"?>
<ds:datastoreItem xmlns:ds="http://schemas.openxmlformats.org/officeDocument/2006/customXml" ds:itemID="{D8EA7351-5CD8-4263-A993-F1D9EE703081}"/>
</file>

<file path=customXml/itemProps3.xml><?xml version="1.0" encoding="utf-8"?>
<ds:datastoreItem xmlns:ds="http://schemas.openxmlformats.org/officeDocument/2006/customXml" ds:itemID="{F35C3229-C796-4578-BBB3-F951766C6A43}"/>
</file>

<file path=customXml/itemProps4.xml><?xml version="1.0" encoding="utf-8"?>
<ds:datastoreItem xmlns:ds="http://schemas.openxmlformats.org/officeDocument/2006/customXml" ds:itemID="{F3018AEC-B28E-40B6-B527-C3F77A1F783D}"/>
</file>

<file path=docProps/app.xml><?xml version="1.0" encoding="utf-8"?>
<Properties xmlns="http://schemas.openxmlformats.org/officeDocument/2006/extended-properties" xmlns:vt="http://schemas.openxmlformats.org/officeDocument/2006/docPropsVTypes">
  <Template>{0F549C0F-4C84-D446-9ACC-29B3788A83A4}tf10001124</Template>
  <TotalTime>240</TotalTime>
  <Words>487</Words>
  <Application>Microsoft Office PowerPoint</Application>
  <PresentationFormat>Grand écran</PresentationFormat>
  <Paragraphs>73</Paragraphs>
  <Slides>31</Slides>
  <Notes>0</Notes>
  <HiddenSlides>0</HiddenSlides>
  <MMClips>0</MMClips>
  <ScaleCrop>false</ScaleCrop>
  <HeadingPairs>
    <vt:vector size="6" baseType="variant">
      <vt:variant>
        <vt:lpstr>Polices utilisées</vt:lpstr>
      </vt:variant>
      <vt:variant>
        <vt:i4>2</vt:i4>
      </vt:variant>
      <vt:variant>
        <vt:lpstr>Thème</vt:lpstr>
      </vt:variant>
      <vt:variant>
        <vt:i4>1</vt:i4>
      </vt:variant>
      <vt:variant>
        <vt:lpstr>Titres des diapositives</vt:lpstr>
      </vt:variant>
      <vt:variant>
        <vt:i4>31</vt:i4>
      </vt:variant>
    </vt:vector>
  </HeadingPairs>
  <TitlesOfParts>
    <vt:vector size="34" baseType="lpstr">
      <vt:lpstr>Century Gothic</vt:lpstr>
      <vt:lpstr>Wingdings 2</vt:lpstr>
      <vt:lpstr>Cadre</vt:lpstr>
      <vt:lpstr>Les mémoires</vt:lpstr>
      <vt:lpstr>Objectifs</vt:lpstr>
      <vt:lpstr>Présentation PowerPoint</vt:lpstr>
      <vt:lpstr>Présentation PowerPoint</vt:lpstr>
      <vt:lpstr>Présentation PowerPoint</vt:lpstr>
      <vt:lpstr>Les consignes</vt:lpstr>
      <vt:lpstr>Le résultat attendu est : </vt:lpstr>
      <vt:lpstr>Les questions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Pour terminer  et par  groupe de 2 ou 3 élèves</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 questions pour découvrir Les mémoires</dc:title>
  <dc:creator>Utilisateur Microsoft Office</dc:creator>
  <cp:lastModifiedBy>Girard Anaïs</cp:lastModifiedBy>
  <cp:revision>46</cp:revision>
  <dcterms:created xsi:type="dcterms:W3CDTF">2022-09-16T09:09:38Z</dcterms:created>
  <dcterms:modified xsi:type="dcterms:W3CDTF">2025-12-01T15:15:59Z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0x0101004037A2B173DFD74E813BDF351F17E8EF</vt:lpwstr>
  </property>
  <property fmtid="{D5CDD505-2E9C-101B-9397-08002B2CF9AE}" pid="3" name="_dlc_DocIdItemGuid">
    <vt:lpwstr>418507e5-6bc4-4ad2-ba2d-03b655068fab</vt:lpwstr>
  </property>
</Properties>
</file>